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5" r:id="rId4"/>
    <p:sldId id="257" r:id="rId5"/>
    <p:sldId id="258" r:id="rId6"/>
    <p:sldId id="259" r:id="rId7"/>
    <p:sldId id="261" r:id="rId8"/>
    <p:sldId id="264" r:id="rId9"/>
    <p:sldId id="266"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853543-1F5F-4715-9538-C4F94D22116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158EE55-E2A5-45E6-9525-7E0271943B5E}">
      <dgm:prSet/>
      <dgm:spPr/>
      <dgm:t>
        <a:bodyPr/>
        <a:lstStyle/>
        <a:p>
          <a:r>
            <a:rPr lang="nl-NL" baseline="0"/>
            <a:t>Maag ligt in middenrif, hoog in je buikholte</a:t>
          </a:r>
          <a:endParaRPr lang="en-US"/>
        </a:p>
      </dgm:t>
    </dgm:pt>
    <dgm:pt modelId="{1D35676A-DF83-42A8-A0E4-FF4850D05A0F}" type="parTrans" cxnId="{B6AC4B79-AC5D-41B3-BB8A-4EB932D996D9}">
      <dgm:prSet/>
      <dgm:spPr/>
      <dgm:t>
        <a:bodyPr/>
        <a:lstStyle/>
        <a:p>
          <a:endParaRPr lang="en-US"/>
        </a:p>
      </dgm:t>
    </dgm:pt>
    <dgm:pt modelId="{A10D5EBD-9F66-4827-94B3-B2F8ECAAEECD}" type="sibTrans" cxnId="{B6AC4B79-AC5D-41B3-BB8A-4EB932D996D9}">
      <dgm:prSet/>
      <dgm:spPr/>
      <dgm:t>
        <a:bodyPr/>
        <a:lstStyle/>
        <a:p>
          <a:endParaRPr lang="en-US"/>
        </a:p>
      </dgm:t>
    </dgm:pt>
    <dgm:pt modelId="{50587324-CE43-48D5-B4C3-F578459E55A3}">
      <dgm:prSet/>
      <dgm:spPr/>
      <dgm:t>
        <a:bodyPr/>
        <a:lstStyle/>
        <a:p>
          <a:r>
            <a:rPr lang="nl-NL" baseline="0"/>
            <a:t>De maag is een belangrijk onderdeel van ons spijsverteringskanaal. </a:t>
          </a:r>
          <a:endParaRPr lang="en-US"/>
        </a:p>
      </dgm:t>
    </dgm:pt>
    <dgm:pt modelId="{D55A971B-8ADB-4F4B-8C9A-4D2D8AA92421}" type="parTrans" cxnId="{0A134A6C-3CD1-40CF-8258-3312ACE0CB92}">
      <dgm:prSet/>
      <dgm:spPr/>
      <dgm:t>
        <a:bodyPr/>
        <a:lstStyle/>
        <a:p>
          <a:endParaRPr lang="en-US"/>
        </a:p>
      </dgm:t>
    </dgm:pt>
    <dgm:pt modelId="{ABBFC098-F1D8-42FC-AC94-296261E3DEE4}" type="sibTrans" cxnId="{0A134A6C-3CD1-40CF-8258-3312ACE0CB92}">
      <dgm:prSet/>
      <dgm:spPr/>
      <dgm:t>
        <a:bodyPr/>
        <a:lstStyle/>
        <a:p>
          <a:endParaRPr lang="en-US"/>
        </a:p>
      </dgm:t>
    </dgm:pt>
    <dgm:pt modelId="{DA38DF61-F2D2-447A-8A23-2897A4EDA15E}">
      <dgm:prSet/>
      <dgm:spPr/>
      <dgm:t>
        <a:bodyPr/>
        <a:lstStyle/>
        <a:p>
          <a:r>
            <a:rPr lang="nl-NL" baseline="0"/>
            <a:t>De binnenkant van de maag is bedekt met een dikke slijmvlieslaag. De klieren in het maagslijmvlies produceren maagsap. Het zoutzuur doodt vele bacteriën die we met ons voedsel binnenkrijgen. Daarnaast activeert het zoutzuur de spijsverteringsenzymen. </a:t>
          </a:r>
          <a:endParaRPr lang="en-US"/>
        </a:p>
      </dgm:t>
    </dgm:pt>
    <dgm:pt modelId="{F968B46C-5B85-46DD-85CA-4853DDD69169}" type="parTrans" cxnId="{1EF18BDB-BEBF-4A1D-9C9A-F3C42A0E303F}">
      <dgm:prSet/>
      <dgm:spPr/>
      <dgm:t>
        <a:bodyPr/>
        <a:lstStyle/>
        <a:p>
          <a:endParaRPr lang="en-US"/>
        </a:p>
      </dgm:t>
    </dgm:pt>
    <dgm:pt modelId="{54E45DE2-90FE-4BA8-B74F-D64F43A10434}" type="sibTrans" cxnId="{1EF18BDB-BEBF-4A1D-9C9A-F3C42A0E303F}">
      <dgm:prSet/>
      <dgm:spPr/>
      <dgm:t>
        <a:bodyPr/>
        <a:lstStyle/>
        <a:p>
          <a:endParaRPr lang="en-US"/>
        </a:p>
      </dgm:t>
    </dgm:pt>
    <dgm:pt modelId="{2F04384F-130B-435B-8598-A2D39AE12A5E}">
      <dgm:prSet/>
      <dgm:spPr/>
      <dgm:t>
        <a:bodyPr/>
        <a:lstStyle/>
        <a:p>
          <a:r>
            <a:rPr lang="nl-NL" baseline="0"/>
            <a:t>Onder de slijmvlieslaag zit een laag met zenuwen en bloedvaten. De buitenkant van de maag bestaat uit een dikke spierlaag. Deze spieren zorgen ervoor dat voedsel wordt fijngemalen en vermengd met maagsap.</a:t>
          </a:r>
          <a:endParaRPr lang="en-US"/>
        </a:p>
      </dgm:t>
    </dgm:pt>
    <dgm:pt modelId="{38137494-0154-47CA-95A7-45DBC6D17259}" type="parTrans" cxnId="{72C06115-1B34-463D-A9FD-4C17021951CE}">
      <dgm:prSet/>
      <dgm:spPr/>
      <dgm:t>
        <a:bodyPr/>
        <a:lstStyle/>
        <a:p>
          <a:endParaRPr lang="en-US"/>
        </a:p>
      </dgm:t>
    </dgm:pt>
    <dgm:pt modelId="{C248BF8F-2287-451C-859B-F55EBBEB1751}" type="sibTrans" cxnId="{72C06115-1B34-463D-A9FD-4C17021951CE}">
      <dgm:prSet/>
      <dgm:spPr/>
      <dgm:t>
        <a:bodyPr/>
        <a:lstStyle/>
        <a:p>
          <a:endParaRPr lang="en-US"/>
        </a:p>
      </dgm:t>
    </dgm:pt>
    <dgm:pt modelId="{335B20D8-B418-4138-A9DF-61C3C73222E1}" type="pres">
      <dgm:prSet presAssocID="{8F853543-1F5F-4715-9538-C4F94D221160}" presName="linear" presStyleCnt="0">
        <dgm:presLayoutVars>
          <dgm:animLvl val="lvl"/>
          <dgm:resizeHandles val="exact"/>
        </dgm:presLayoutVars>
      </dgm:prSet>
      <dgm:spPr/>
    </dgm:pt>
    <dgm:pt modelId="{9FA9A5B7-DEC8-47CD-97C2-197203808E7F}" type="pres">
      <dgm:prSet presAssocID="{9158EE55-E2A5-45E6-9525-7E0271943B5E}" presName="parentText" presStyleLbl="node1" presStyleIdx="0" presStyleCnt="4">
        <dgm:presLayoutVars>
          <dgm:chMax val="0"/>
          <dgm:bulletEnabled val="1"/>
        </dgm:presLayoutVars>
      </dgm:prSet>
      <dgm:spPr/>
    </dgm:pt>
    <dgm:pt modelId="{903959A4-0AFB-4895-BEE5-B9FC61D97234}" type="pres">
      <dgm:prSet presAssocID="{A10D5EBD-9F66-4827-94B3-B2F8ECAAEECD}" presName="spacer" presStyleCnt="0"/>
      <dgm:spPr/>
    </dgm:pt>
    <dgm:pt modelId="{8FD3BC22-DD54-4D24-A60B-D2AB19967025}" type="pres">
      <dgm:prSet presAssocID="{50587324-CE43-48D5-B4C3-F578459E55A3}" presName="parentText" presStyleLbl="node1" presStyleIdx="1" presStyleCnt="4">
        <dgm:presLayoutVars>
          <dgm:chMax val="0"/>
          <dgm:bulletEnabled val="1"/>
        </dgm:presLayoutVars>
      </dgm:prSet>
      <dgm:spPr/>
    </dgm:pt>
    <dgm:pt modelId="{837378BF-9EBD-4F25-836C-A285263FB0B3}" type="pres">
      <dgm:prSet presAssocID="{ABBFC098-F1D8-42FC-AC94-296261E3DEE4}" presName="spacer" presStyleCnt="0"/>
      <dgm:spPr/>
    </dgm:pt>
    <dgm:pt modelId="{2A2D73F5-33AE-4A64-A8CB-7EFF703D687F}" type="pres">
      <dgm:prSet presAssocID="{DA38DF61-F2D2-447A-8A23-2897A4EDA15E}" presName="parentText" presStyleLbl="node1" presStyleIdx="2" presStyleCnt="4">
        <dgm:presLayoutVars>
          <dgm:chMax val="0"/>
          <dgm:bulletEnabled val="1"/>
        </dgm:presLayoutVars>
      </dgm:prSet>
      <dgm:spPr/>
    </dgm:pt>
    <dgm:pt modelId="{A569972D-EF77-42C1-97B3-88A2F051ADAE}" type="pres">
      <dgm:prSet presAssocID="{54E45DE2-90FE-4BA8-B74F-D64F43A10434}" presName="spacer" presStyleCnt="0"/>
      <dgm:spPr/>
    </dgm:pt>
    <dgm:pt modelId="{4C2D31E1-7472-4A51-B671-F3CCBE13184C}" type="pres">
      <dgm:prSet presAssocID="{2F04384F-130B-435B-8598-A2D39AE12A5E}" presName="parentText" presStyleLbl="node1" presStyleIdx="3" presStyleCnt="4">
        <dgm:presLayoutVars>
          <dgm:chMax val="0"/>
          <dgm:bulletEnabled val="1"/>
        </dgm:presLayoutVars>
      </dgm:prSet>
      <dgm:spPr/>
    </dgm:pt>
  </dgm:ptLst>
  <dgm:cxnLst>
    <dgm:cxn modelId="{F6225502-7765-406A-80D1-5FC9B31DF4A0}" type="presOf" srcId="{8F853543-1F5F-4715-9538-C4F94D221160}" destId="{335B20D8-B418-4138-A9DF-61C3C73222E1}" srcOrd="0" destOrd="0" presId="urn:microsoft.com/office/officeart/2005/8/layout/vList2"/>
    <dgm:cxn modelId="{08D55F0A-A93B-4A79-91C2-11DE44C8CDE0}" type="presOf" srcId="{2F04384F-130B-435B-8598-A2D39AE12A5E}" destId="{4C2D31E1-7472-4A51-B671-F3CCBE13184C}" srcOrd="0" destOrd="0" presId="urn:microsoft.com/office/officeart/2005/8/layout/vList2"/>
    <dgm:cxn modelId="{72C06115-1B34-463D-A9FD-4C17021951CE}" srcId="{8F853543-1F5F-4715-9538-C4F94D221160}" destId="{2F04384F-130B-435B-8598-A2D39AE12A5E}" srcOrd="3" destOrd="0" parTransId="{38137494-0154-47CA-95A7-45DBC6D17259}" sibTransId="{C248BF8F-2287-451C-859B-F55EBBEB1751}"/>
    <dgm:cxn modelId="{0A134A6C-3CD1-40CF-8258-3312ACE0CB92}" srcId="{8F853543-1F5F-4715-9538-C4F94D221160}" destId="{50587324-CE43-48D5-B4C3-F578459E55A3}" srcOrd="1" destOrd="0" parTransId="{D55A971B-8ADB-4F4B-8C9A-4D2D8AA92421}" sibTransId="{ABBFC098-F1D8-42FC-AC94-296261E3DEE4}"/>
    <dgm:cxn modelId="{B6AC4B79-AC5D-41B3-BB8A-4EB932D996D9}" srcId="{8F853543-1F5F-4715-9538-C4F94D221160}" destId="{9158EE55-E2A5-45E6-9525-7E0271943B5E}" srcOrd="0" destOrd="0" parTransId="{1D35676A-DF83-42A8-A0E4-FF4850D05A0F}" sibTransId="{A10D5EBD-9F66-4827-94B3-B2F8ECAAEECD}"/>
    <dgm:cxn modelId="{1570D18F-847D-4648-BA76-F20037BA735F}" type="presOf" srcId="{50587324-CE43-48D5-B4C3-F578459E55A3}" destId="{8FD3BC22-DD54-4D24-A60B-D2AB19967025}" srcOrd="0" destOrd="0" presId="urn:microsoft.com/office/officeart/2005/8/layout/vList2"/>
    <dgm:cxn modelId="{FA65A396-6F33-40A2-850B-9137BE6F3B0A}" type="presOf" srcId="{9158EE55-E2A5-45E6-9525-7E0271943B5E}" destId="{9FA9A5B7-DEC8-47CD-97C2-197203808E7F}" srcOrd="0" destOrd="0" presId="urn:microsoft.com/office/officeart/2005/8/layout/vList2"/>
    <dgm:cxn modelId="{BBD45BBC-985F-4208-BC58-0A5FE14B1721}" type="presOf" srcId="{DA38DF61-F2D2-447A-8A23-2897A4EDA15E}" destId="{2A2D73F5-33AE-4A64-A8CB-7EFF703D687F}" srcOrd="0" destOrd="0" presId="urn:microsoft.com/office/officeart/2005/8/layout/vList2"/>
    <dgm:cxn modelId="{1EF18BDB-BEBF-4A1D-9C9A-F3C42A0E303F}" srcId="{8F853543-1F5F-4715-9538-C4F94D221160}" destId="{DA38DF61-F2D2-447A-8A23-2897A4EDA15E}" srcOrd="2" destOrd="0" parTransId="{F968B46C-5B85-46DD-85CA-4853DDD69169}" sibTransId="{54E45DE2-90FE-4BA8-B74F-D64F43A10434}"/>
    <dgm:cxn modelId="{F8CCD613-72F6-46F2-A706-693061B11ADB}" type="presParOf" srcId="{335B20D8-B418-4138-A9DF-61C3C73222E1}" destId="{9FA9A5B7-DEC8-47CD-97C2-197203808E7F}" srcOrd="0" destOrd="0" presId="urn:microsoft.com/office/officeart/2005/8/layout/vList2"/>
    <dgm:cxn modelId="{DDD74820-A4B0-4335-8115-5A56A8DBAD67}" type="presParOf" srcId="{335B20D8-B418-4138-A9DF-61C3C73222E1}" destId="{903959A4-0AFB-4895-BEE5-B9FC61D97234}" srcOrd="1" destOrd="0" presId="urn:microsoft.com/office/officeart/2005/8/layout/vList2"/>
    <dgm:cxn modelId="{A95B9590-0643-4BB6-B103-2989E9B11C7D}" type="presParOf" srcId="{335B20D8-B418-4138-A9DF-61C3C73222E1}" destId="{8FD3BC22-DD54-4D24-A60B-D2AB19967025}" srcOrd="2" destOrd="0" presId="urn:microsoft.com/office/officeart/2005/8/layout/vList2"/>
    <dgm:cxn modelId="{CA3E6B23-0836-4579-9D01-6E9206994E2A}" type="presParOf" srcId="{335B20D8-B418-4138-A9DF-61C3C73222E1}" destId="{837378BF-9EBD-4F25-836C-A285263FB0B3}" srcOrd="3" destOrd="0" presId="urn:microsoft.com/office/officeart/2005/8/layout/vList2"/>
    <dgm:cxn modelId="{1249C92E-3013-4B16-9084-9CBC39B81D08}" type="presParOf" srcId="{335B20D8-B418-4138-A9DF-61C3C73222E1}" destId="{2A2D73F5-33AE-4A64-A8CB-7EFF703D687F}" srcOrd="4" destOrd="0" presId="urn:microsoft.com/office/officeart/2005/8/layout/vList2"/>
    <dgm:cxn modelId="{E76D3E57-0590-4DFC-A459-DC0ACB5B9893}" type="presParOf" srcId="{335B20D8-B418-4138-A9DF-61C3C73222E1}" destId="{A569972D-EF77-42C1-97B3-88A2F051ADAE}" srcOrd="5" destOrd="0" presId="urn:microsoft.com/office/officeart/2005/8/layout/vList2"/>
    <dgm:cxn modelId="{1CC48D93-F7C5-4101-BA4C-0B68BD1A623E}" type="presParOf" srcId="{335B20D8-B418-4138-A9DF-61C3C73222E1}" destId="{4C2D31E1-7472-4A51-B671-F3CCBE13184C}"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9A5B7-DEC8-47CD-97C2-197203808E7F}">
      <dsp:nvSpPr>
        <dsp:cNvPr id="0" name=""/>
        <dsp:cNvSpPr/>
      </dsp:nvSpPr>
      <dsp:spPr>
        <a:xfrm>
          <a:off x="0" y="48338"/>
          <a:ext cx="6683374" cy="1090842"/>
        </a:xfrm>
        <a:prstGeom prst="roundRect">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nl-NL" sz="1700" kern="1200" baseline="0"/>
            <a:t>Maag ligt in middenrif, hoog in je buikholte</a:t>
          </a:r>
          <a:endParaRPr lang="en-US" sz="1700" kern="1200"/>
        </a:p>
      </dsp:txBody>
      <dsp:txXfrm>
        <a:off x="53251" y="101589"/>
        <a:ext cx="6576872" cy="984340"/>
      </dsp:txXfrm>
    </dsp:sp>
    <dsp:sp modelId="{8FD3BC22-DD54-4D24-A60B-D2AB19967025}">
      <dsp:nvSpPr>
        <dsp:cNvPr id="0" name=""/>
        <dsp:cNvSpPr/>
      </dsp:nvSpPr>
      <dsp:spPr>
        <a:xfrm>
          <a:off x="0" y="1188140"/>
          <a:ext cx="6683374" cy="1090842"/>
        </a:xfrm>
        <a:prstGeom prst="roundRect">
          <a:avLst/>
        </a:prstGeom>
        <a:gradFill rotWithShape="0">
          <a:gsLst>
            <a:gs pos="0">
              <a:schemeClr val="accent2">
                <a:hueOff val="-786981"/>
                <a:satOff val="-7177"/>
                <a:lumOff val="-1307"/>
                <a:alphaOff val="0"/>
                <a:tint val="94000"/>
                <a:satMod val="100000"/>
                <a:lumMod val="108000"/>
              </a:schemeClr>
            </a:gs>
            <a:gs pos="50000">
              <a:schemeClr val="accent2">
                <a:hueOff val="-786981"/>
                <a:satOff val="-7177"/>
                <a:lumOff val="-1307"/>
                <a:alphaOff val="0"/>
                <a:tint val="98000"/>
                <a:shade val="100000"/>
                <a:satMod val="100000"/>
                <a:lumMod val="100000"/>
              </a:schemeClr>
            </a:gs>
            <a:gs pos="100000">
              <a:schemeClr val="accent2">
                <a:hueOff val="-786981"/>
                <a:satOff val="-7177"/>
                <a:lumOff val="-1307"/>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nl-NL" sz="1700" kern="1200" baseline="0"/>
            <a:t>De maag is een belangrijk onderdeel van ons spijsverteringskanaal. </a:t>
          </a:r>
          <a:endParaRPr lang="en-US" sz="1700" kern="1200"/>
        </a:p>
      </dsp:txBody>
      <dsp:txXfrm>
        <a:off x="53251" y="1241391"/>
        <a:ext cx="6576872" cy="984340"/>
      </dsp:txXfrm>
    </dsp:sp>
    <dsp:sp modelId="{2A2D73F5-33AE-4A64-A8CB-7EFF703D687F}">
      <dsp:nvSpPr>
        <dsp:cNvPr id="0" name=""/>
        <dsp:cNvSpPr/>
      </dsp:nvSpPr>
      <dsp:spPr>
        <a:xfrm>
          <a:off x="0" y="2327942"/>
          <a:ext cx="6683374" cy="1090842"/>
        </a:xfrm>
        <a:prstGeom prst="roundRect">
          <a:avLst/>
        </a:prstGeom>
        <a:gradFill rotWithShape="0">
          <a:gsLst>
            <a:gs pos="0">
              <a:schemeClr val="accent2">
                <a:hueOff val="-1573962"/>
                <a:satOff val="-14354"/>
                <a:lumOff val="-2615"/>
                <a:alphaOff val="0"/>
                <a:tint val="94000"/>
                <a:satMod val="100000"/>
                <a:lumMod val="108000"/>
              </a:schemeClr>
            </a:gs>
            <a:gs pos="50000">
              <a:schemeClr val="accent2">
                <a:hueOff val="-1573962"/>
                <a:satOff val="-14354"/>
                <a:lumOff val="-2615"/>
                <a:alphaOff val="0"/>
                <a:tint val="98000"/>
                <a:shade val="100000"/>
                <a:satMod val="100000"/>
                <a:lumMod val="100000"/>
              </a:schemeClr>
            </a:gs>
            <a:gs pos="100000">
              <a:schemeClr val="accent2">
                <a:hueOff val="-1573962"/>
                <a:satOff val="-14354"/>
                <a:lumOff val="-2615"/>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nl-NL" sz="1700" kern="1200" baseline="0"/>
            <a:t>De binnenkant van de maag is bedekt met een dikke slijmvlieslaag. De klieren in het maagslijmvlies produceren maagsap. Het zoutzuur doodt vele bacteriën die we met ons voedsel binnenkrijgen. Daarnaast activeert het zoutzuur de spijsverteringsenzymen. </a:t>
          </a:r>
          <a:endParaRPr lang="en-US" sz="1700" kern="1200"/>
        </a:p>
      </dsp:txBody>
      <dsp:txXfrm>
        <a:off x="53251" y="2381193"/>
        <a:ext cx="6576872" cy="984340"/>
      </dsp:txXfrm>
    </dsp:sp>
    <dsp:sp modelId="{4C2D31E1-7472-4A51-B671-F3CCBE13184C}">
      <dsp:nvSpPr>
        <dsp:cNvPr id="0" name=""/>
        <dsp:cNvSpPr/>
      </dsp:nvSpPr>
      <dsp:spPr>
        <a:xfrm>
          <a:off x="0" y="3467744"/>
          <a:ext cx="6683374" cy="1090842"/>
        </a:xfrm>
        <a:prstGeom prst="roundRect">
          <a:avLst/>
        </a:prstGeom>
        <a:gradFill rotWithShape="0">
          <a:gsLst>
            <a:gs pos="0">
              <a:schemeClr val="accent2">
                <a:hueOff val="-2360944"/>
                <a:satOff val="-21531"/>
                <a:lumOff val="-3922"/>
                <a:alphaOff val="0"/>
                <a:tint val="94000"/>
                <a:satMod val="100000"/>
                <a:lumMod val="108000"/>
              </a:schemeClr>
            </a:gs>
            <a:gs pos="50000">
              <a:schemeClr val="accent2">
                <a:hueOff val="-2360944"/>
                <a:satOff val="-21531"/>
                <a:lumOff val="-3922"/>
                <a:alphaOff val="0"/>
                <a:tint val="98000"/>
                <a:shade val="100000"/>
                <a:satMod val="100000"/>
                <a:lumMod val="100000"/>
              </a:schemeClr>
            </a:gs>
            <a:gs pos="100000">
              <a:schemeClr val="accent2">
                <a:hueOff val="-2360944"/>
                <a:satOff val="-21531"/>
                <a:lumOff val="-3922"/>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nl-NL" sz="1700" kern="1200" baseline="0"/>
            <a:t>Onder de slijmvlieslaag zit een laag met zenuwen en bloedvaten. De buitenkant van de maag bestaat uit een dikke spierlaag. Deze spieren zorgen ervoor dat voedsel wordt fijngemalen en vermengd met maagsap.</a:t>
          </a:r>
          <a:endParaRPr lang="en-US" sz="1700" kern="1200"/>
        </a:p>
      </dsp:txBody>
      <dsp:txXfrm>
        <a:off x="53251" y="3520995"/>
        <a:ext cx="6576872" cy="9843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de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de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de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de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de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de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thuisarts.nl/maagklachten/ik-heb-maagklachten-en-helicobacter-pylori#medicijnen-bij-maagklachten-door-helicobacter-pylori"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41BB019-A71D-4087-AE66-08CEEF20A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2">
            <a:extLst>
              <a:ext uri="{FF2B5EF4-FFF2-40B4-BE49-F238E27FC236}">
                <a16:creationId xmlns:a16="http://schemas.microsoft.com/office/drawing/2014/main" id="{676AF0E1-C722-4C6E-BE83-785DF836DB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fbeeldingsresultaat voor maagklachten">
            <a:extLst>
              <a:ext uri="{FF2B5EF4-FFF2-40B4-BE49-F238E27FC236}">
                <a16:creationId xmlns:a16="http://schemas.microsoft.com/office/drawing/2014/main" id="{3299B189-355B-423A-BC16-0E0B08A3130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616" b="2078"/>
          <a:stretch/>
        </p:blipFill>
        <p:spPr bwMode="auto">
          <a:xfrm>
            <a:off x="-507980" y="-593715"/>
            <a:ext cx="12191980" cy="419099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4E0F8893-03EB-49F2-8AD6-A0AD999575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229100"/>
            <a:ext cx="12192000" cy="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C3978BCD-FF8B-47F6-8B11-82F11F990EE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a:xfrm>
            <a:off x="1146048" y="4437888"/>
            <a:ext cx="9899904" cy="1116711"/>
          </a:xfrm>
        </p:spPr>
        <p:txBody>
          <a:bodyPr>
            <a:normAutofit/>
          </a:bodyPr>
          <a:lstStyle/>
          <a:p>
            <a:r>
              <a:rPr lang="nl-NL" dirty="0"/>
              <a:t>Maagklachten</a:t>
            </a:r>
          </a:p>
        </p:txBody>
      </p:sp>
      <p:sp>
        <p:nvSpPr>
          <p:cNvPr id="3" name="Ondertitel 2"/>
          <p:cNvSpPr>
            <a:spLocks noGrp="1"/>
          </p:cNvSpPr>
          <p:nvPr>
            <p:ph type="subTitle" idx="1"/>
          </p:nvPr>
        </p:nvSpPr>
        <p:spPr>
          <a:xfrm>
            <a:off x="1751012" y="5481448"/>
            <a:ext cx="8689976" cy="535939"/>
          </a:xfrm>
        </p:spPr>
        <p:txBody>
          <a:bodyPr>
            <a:normAutofit/>
          </a:bodyPr>
          <a:lstStyle/>
          <a:p>
            <a:endParaRPr lang="nl-NL">
              <a:solidFill>
                <a:schemeClr val="tx1">
                  <a:lumMod val="50000"/>
                  <a:lumOff val="50000"/>
                </a:schemeClr>
              </a:solidFill>
            </a:endParaRPr>
          </a:p>
        </p:txBody>
      </p:sp>
    </p:spTree>
    <p:extLst>
      <p:ext uri="{BB962C8B-B14F-4D97-AF65-F5344CB8AC3E}">
        <p14:creationId xmlns:p14="http://schemas.microsoft.com/office/powerpoint/2010/main" val="360943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71" name="Picture 2">
            <a:extLst>
              <a:ext uri="{FF2B5EF4-FFF2-40B4-BE49-F238E27FC236}">
                <a16:creationId xmlns:a16="http://schemas.microsoft.com/office/drawing/2014/main" id="{E77D5960-B3B3-4AE1-8BBD-3C55D906A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9FB9CC80-2FAF-48FC-8450-4A57460F94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75" name="Rectangle 74">
            <a:extLst>
              <a:ext uri="{FF2B5EF4-FFF2-40B4-BE49-F238E27FC236}">
                <a16:creationId xmlns:a16="http://schemas.microsoft.com/office/drawing/2014/main" id="{86BCC4D5-E795-4C27-A59A-C83C97FC8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2">
            <a:extLst>
              <a:ext uri="{FF2B5EF4-FFF2-40B4-BE49-F238E27FC236}">
                <a16:creationId xmlns:a16="http://schemas.microsoft.com/office/drawing/2014/main" id="{AB6A6811-9498-4BC1-A514-B7ACB315B6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Afbeeldingsresultaat voor spoed">
            <a:extLst>
              <a:ext uri="{FF2B5EF4-FFF2-40B4-BE49-F238E27FC236}">
                <a16:creationId xmlns:a16="http://schemas.microsoft.com/office/drawing/2014/main" id="{5AF92CEA-561E-48CC-B960-D081A0E5E3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3262" y="618517"/>
            <a:ext cx="5629884" cy="5629884"/>
          </a:xfrm>
          <a:prstGeom prst="roundRect">
            <a:avLst>
              <a:gd name="adj" fmla="val 298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79" name="Picture 78">
            <a:extLst>
              <a:ext uri="{FF2B5EF4-FFF2-40B4-BE49-F238E27FC236}">
                <a16:creationId xmlns:a16="http://schemas.microsoft.com/office/drawing/2014/main" id="{D29A925F-0B65-4C0C-901C-04FBEBDD5D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ndertitel 2"/>
          <p:cNvSpPr>
            <a:spLocks noGrp="1"/>
          </p:cNvSpPr>
          <p:nvPr>
            <p:ph type="subTitle" idx="1"/>
          </p:nvPr>
        </p:nvSpPr>
        <p:spPr>
          <a:xfrm>
            <a:off x="8196408" y="2367092"/>
            <a:ext cx="3352128" cy="3881309"/>
          </a:xfrm>
        </p:spPr>
        <p:txBody>
          <a:bodyPr vert="horz" lIns="91440" tIns="45720" rIns="91440" bIns="45720" rtlCol="0">
            <a:normAutofit/>
          </a:bodyPr>
          <a:lstStyle/>
          <a:p>
            <a:pPr algn="l">
              <a:lnSpc>
                <a:spcPct val="110000"/>
              </a:lnSpc>
            </a:pPr>
            <a:r>
              <a:rPr lang="en-US" sz="1800" b="1" dirty="0">
                <a:solidFill>
                  <a:schemeClr val="tx1"/>
                </a:solidFill>
              </a:rPr>
              <a:t>Bel direct de </a:t>
            </a:r>
            <a:r>
              <a:rPr lang="en-US" sz="1800" b="1" dirty="0" err="1">
                <a:solidFill>
                  <a:schemeClr val="tx1"/>
                </a:solidFill>
              </a:rPr>
              <a:t>huisarts</a:t>
            </a:r>
            <a:r>
              <a:rPr lang="en-US" sz="1800" b="1" dirty="0">
                <a:solidFill>
                  <a:schemeClr val="tx1"/>
                </a:solidFill>
              </a:rPr>
              <a:t> of </a:t>
            </a:r>
            <a:r>
              <a:rPr lang="en-US" sz="1800" b="1" dirty="0" err="1">
                <a:solidFill>
                  <a:schemeClr val="tx1"/>
                </a:solidFill>
              </a:rPr>
              <a:t>huisartsenpost</a:t>
            </a:r>
            <a:r>
              <a:rPr lang="en-US" sz="1800" b="1" dirty="0">
                <a:solidFill>
                  <a:schemeClr val="tx1"/>
                </a:solidFill>
              </a:rPr>
              <a:t> </a:t>
            </a:r>
            <a:r>
              <a:rPr lang="en-US" sz="1800" b="1" dirty="0" err="1">
                <a:solidFill>
                  <a:schemeClr val="tx1"/>
                </a:solidFill>
              </a:rPr>
              <a:t>als</a:t>
            </a:r>
            <a:r>
              <a:rPr lang="en-US" sz="1800" b="1" dirty="0">
                <a:solidFill>
                  <a:schemeClr val="tx1"/>
                </a:solidFill>
              </a:rPr>
              <a:t>:</a:t>
            </a:r>
          </a:p>
          <a:p>
            <a:pPr indent="-228600" algn="l">
              <a:lnSpc>
                <a:spcPct val="110000"/>
              </a:lnSpc>
              <a:buFont typeface="Arial" panose="020B0604020202020204" pitchFamily="34" charset="0"/>
              <a:buChar char="•"/>
            </a:pPr>
            <a:r>
              <a:rPr lang="en-US" sz="1800" dirty="0">
                <a:solidFill>
                  <a:schemeClr val="tx1"/>
                </a:solidFill>
              </a:rPr>
              <a:t>de </a:t>
            </a:r>
            <a:r>
              <a:rPr lang="en-US" sz="1800" dirty="0" err="1">
                <a:solidFill>
                  <a:schemeClr val="tx1"/>
                </a:solidFill>
              </a:rPr>
              <a:t>ontlasting</a:t>
            </a:r>
            <a:r>
              <a:rPr lang="en-US" sz="1800" dirty="0">
                <a:solidFill>
                  <a:schemeClr val="tx1"/>
                </a:solidFill>
              </a:rPr>
              <a:t> </a:t>
            </a:r>
            <a:r>
              <a:rPr lang="en-US" sz="1800" dirty="0" err="1">
                <a:solidFill>
                  <a:schemeClr val="tx1"/>
                </a:solidFill>
              </a:rPr>
              <a:t>gitzwart</a:t>
            </a:r>
            <a:r>
              <a:rPr lang="en-US" sz="1800" dirty="0">
                <a:solidFill>
                  <a:schemeClr val="tx1"/>
                </a:solidFill>
              </a:rPr>
              <a:t> </a:t>
            </a:r>
          </a:p>
          <a:p>
            <a:pPr indent="-228600" algn="l">
              <a:lnSpc>
                <a:spcPct val="110000"/>
              </a:lnSpc>
              <a:buFont typeface="Arial" panose="020B0604020202020204" pitchFamily="34" charset="0"/>
              <a:buChar char="•"/>
            </a:pPr>
            <a:r>
              <a:rPr lang="en-US" sz="1800" dirty="0" err="1">
                <a:solidFill>
                  <a:schemeClr val="tx1"/>
                </a:solidFill>
              </a:rPr>
              <a:t>Er</a:t>
            </a:r>
            <a:r>
              <a:rPr lang="en-US" sz="1800" dirty="0">
                <a:solidFill>
                  <a:schemeClr val="tx1"/>
                </a:solidFill>
              </a:rPr>
              <a:t> </a:t>
            </a:r>
            <a:r>
              <a:rPr lang="en-US" sz="1800" dirty="0" err="1">
                <a:solidFill>
                  <a:schemeClr val="tx1"/>
                </a:solidFill>
              </a:rPr>
              <a:t>bloed</a:t>
            </a:r>
            <a:r>
              <a:rPr lang="en-US" sz="1800" dirty="0">
                <a:solidFill>
                  <a:schemeClr val="tx1"/>
                </a:solidFill>
              </a:rPr>
              <a:t> </a:t>
            </a:r>
            <a:r>
              <a:rPr lang="en-US" sz="1800" dirty="0" err="1">
                <a:solidFill>
                  <a:schemeClr val="tx1"/>
                </a:solidFill>
              </a:rPr>
              <a:t>wordt</a:t>
            </a:r>
            <a:r>
              <a:rPr lang="en-US" sz="1800" dirty="0">
                <a:solidFill>
                  <a:schemeClr val="tx1"/>
                </a:solidFill>
              </a:rPr>
              <a:t> </a:t>
            </a:r>
            <a:r>
              <a:rPr lang="en-US" sz="1800" dirty="0" err="1">
                <a:solidFill>
                  <a:schemeClr val="tx1"/>
                </a:solidFill>
              </a:rPr>
              <a:t>gebraakt</a:t>
            </a:r>
            <a:endParaRPr lang="en-US" sz="1800" dirty="0">
              <a:solidFill>
                <a:schemeClr val="tx1"/>
              </a:solidFill>
            </a:endParaRPr>
          </a:p>
          <a:p>
            <a:pPr indent="-228600" algn="l">
              <a:lnSpc>
                <a:spcPct val="110000"/>
              </a:lnSpc>
              <a:buFont typeface="Arial" panose="020B0604020202020204" pitchFamily="34" charset="0"/>
              <a:buChar char="•"/>
            </a:pPr>
            <a:r>
              <a:rPr lang="en-US" sz="1800" dirty="0">
                <a:solidFill>
                  <a:schemeClr val="tx1"/>
                </a:solidFill>
              </a:rPr>
              <a:t>de </a:t>
            </a:r>
            <a:r>
              <a:rPr lang="en-US" sz="1800" dirty="0" err="1">
                <a:solidFill>
                  <a:schemeClr val="tx1"/>
                </a:solidFill>
              </a:rPr>
              <a:t>pijn</a:t>
            </a:r>
            <a:r>
              <a:rPr lang="en-US" sz="1800" dirty="0">
                <a:solidFill>
                  <a:schemeClr val="tx1"/>
                </a:solidFill>
              </a:rPr>
              <a:t> </a:t>
            </a:r>
            <a:r>
              <a:rPr lang="en-US" sz="1800" dirty="0" err="1">
                <a:solidFill>
                  <a:schemeClr val="tx1"/>
                </a:solidFill>
              </a:rPr>
              <a:t>ondraaglijk</a:t>
            </a:r>
            <a:r>
              <a:rPr lang="en-US" sz="1800" dirty="0">
                <a:solidFill>
                  <a:schemeClr val="tx1"/>
                </a:solidFill>
              </a:rPr>
              <a:t> </a:t>
            </a:r>
            <a:r>
              <a:rPr lang="en-US" sz="1800" dirty="0" err="1">
                <a:solidFill>
                  <a:schemeClr val="tx1"/>
                </a:solidFill>
              </a:rPr>
              <a:t>wordt</a:t>
            </a:r>
            <a:r>
              <a:rPr lang="en-US" sz="1800" dirty="0">
                <a:solidFill>
                  <a:schemeClr val="tx1"/>
                </a:solidFill>
              </a:rPr>
              <a:t> </a:t>
            </a:r>
            <a:r>
              <a:rPr lang="en-US" sz="1800" dirty="0" err="1">
                <a:solidFill>
                  <a:schemeClr val="tx1"/>
                </a:solidFill>
              </a:rPr>
              <a:t>en</a:t>
            </a:r>
            <a:r>
              <a:rPr lang="en-US" sz="1800" dirty="0">
                <a:solidFill>
                  <a:schemeClr val="tx1"/>
                </a:solidFill>
              </a:rPr>
              <a:t> </a:t>
            </a:r>
            <a:r>
              <a:rPr lang="en-US" sz="1800" dirty="0" err="1">
                <a:solidFill>
                  <a:schemeClr val="tx1"/>
                </a:solidFill>
              </a:rPr>
              <a:t>niet</a:t>
            </a:r>
            <a:r>
              <a:rPr lang="en-US" sz="1800" dirty="0">
                <a:solidFill>
                  <a:schemeClr val="tx1"/>
                </a:solidFill>
              </a:rPr>
              <a:t> </a:t>
            </a:r>
            <a:r>
              <a:rPr lang="en-US" sz="1800" dirty="0" err="1">
                <a:solidFill>
                  <a:schemeClr val="tx1"/>
                </a:solidFill>
              </a:rPr>
              <a:t>meer</a:t>
            </a:r>
            <a:r>
              <a:rPr lang="en-US" sz="1800" dirty="0">
                <a:solidFill>
                  <a:schemeClr val="tx1"/>
                </a:solidFill>
              </a:rPr>
              <a:t> </a:t>
            </a:r>
            <a:r>
              <a:rPr lang="en-US" sz="1800" dirty="0" err="1">
                <a:solidFill>
                  <a:schemeClr val="tx1"/>
                </a:solidFill>
              </a:rPr>
              <a:t>weggaat</a:t>
            </a:r>
            <a:endParaRPr lang="en-US" sz="1800" dirty="0">
              <a:solidFill>
                <a:schemeClr val="tx1"/>
              </a:solidFill>
            </a:endParaRPr>
          </a:p>
          <a:p>
            <a:pPr indent="-228600" algn="l">
              <a:lnSpc>
                <a:spcPct val="110000"/>
              </a:lnSpc>
              <a:buFont typeface="Arial" panose="020B0604020202020204" pitchFamily="34" charset="0"/>
              <a:buChar char="•"/>
            </a:pPr>
            <a:r>
              <a:rPr lang="en-US" sz="1800" dirty="0">
                <a:solidFill>
                  <a:schemeClr val="tx1"/>
                </a:solidFill>
              </a:rPr>
              <a:t>De patient </a:t>
            </a:r>
            <a:r>
              <a:rPr lang="en-US" sz="1800" dirty="0" err="1">
                <a:solidFill>
                  <a:schemeClr val="tx1"/>
                </a:solidFill>
              </a:rPr>
              <a:t>suf</a:t>
            </a:r>
            <a:r>
              <a:rPr lang="en-US" sz="1800" dirty="0">
                <a:solidFill>
                  <a:schemeClr val="tx1"/>
                </a:solidFill>
              </a:rPr>
              <a:t> </a:t>
            </a:r>
            <a:r>
              <a:rPr lang="en-US" sz="1800" dirty="0" err="1">
                <a:solidFill>
                  <a:schemeClr val="tx1"/>
                </a:solidFill>
              </a:rPr>
              <a:t>wordt</a:t>
            </a:r>
            <a:r>
              <a:rPr lang="en-US" sz="1800" dirty="0">
                <a:solidFill>
                  <a:schemeClr val="tx1"/>
                </a:solidFill>
              </a:rPr>
              <a:t> </a:t>
            </a:r>
            <a:r>
              <a:rPr lang="en-US" sz="1800" dirty="0" err="1">
                <a:solidFill>
                  <a:schemeClr val="tx1"/>
                </a:solidFill>
              </a:rPr>
              <a:t>en</a:t>
            </a:r>
            <a:r>
              <a:rPr lang="en-US" sz="1800" dirty="0">
                <a:solidFill>
                  <a:schemeClr val="tx1"/>
                </a:solidFill>
              </a:rPr>
              <a:t> steeds </a:t>
            </a:r>
            <a:r>
              <a:rPr lang="en-US" sz="1800" dirty="0" err="1">
                <a:solidFill>
                  <a:schemeClr val="tx1"/>
                </a:solidFill>
              </a:rPr>
              <a:t>bijna</a:t>
            </a:r>
            <a:r>
              <a:rPr lang="en-US" sz="1800" dirty="0">
                <a:solidFill>
                  <a:schemeClr val="tx1"/>
                </a:solidFill>
              </a:rPr>
              <a:t> </a:t>
            </a:r>
            <a:r>
              <a:rPr lang="en-US" sz="1800" dirty="0" err="1">
                <a:solidFill>
                  <a:schemeClr val="tx1"/>
                </a:solidFill>
              </a:rPr>
              <a:t>flauw</a:t>
            </a:r>
            <a:r>
              <a:rPr lang="en-US" sz="1800" dirty="0">
                <a:solidFill>
                  <a:schemeClr val="tx1"/>
                </a:solidFill>
              </a:rPr>
              <a:t> </a:t>
            </a:r>
            <a:r>
              <a:rPr lang="en-US" sz="1800" dirty="0" err="1">
                <a:solidFill>
                  <a:schemeClr val="tx1"/>
                </a:solidFill>
              </a:rPr>
              <a:t>valt</a:t>
            </a:r>
            <a:endParaRPr lang="en-US" sz="1800" dirty="0">
              <a:solidFill>
                <a:schemeClr val="tx1"/>
              </a:solidFill>
            </a:endParaRPr>
          </a:p>
          <a:p>
            <a:pPr indent="-228600" algn="l">
              <a:lnSpc>
                <a:spcPct val="110000"/>
              </a:lnSpc>
              <a:buFont typeface="Arial" panose="020B0604020202020204" pitchFamily="34" charset="0"/>
              <a:buChar char="•"/>
            </a:pPr>
            <a:endParaRPr lang="en-US" sz="1800" dirty="0">
              <a:solidFill>
                <a:schemeClr val="tx1"/>
              </a:solidFill>
            </a:endParaRPr>
          </a:p>
        </p:txBody>
      </p:sp>
      <p:sp>
        <p:nvSpPr>
          <p:cNvPr id="2" name="Titel 1"/>
          <p:cNvSpPr>
            <a:spLocks noGrp="1"/>
          </p:cNvSpPr>
          <p:nvPr>
            <p:ph type="ctrTitle"/>
          </p:nvPr>
        </p:nvSpPr>
        <p:spPr>
          <a:xfrm>
            <a:off x="8196408" y="640831"/>
            <a:ext cx="3352128" cy="1573863"/>
          </a:xfrm>
        </p:spPr>
        <p:txBody>
          <a:bodyPr vert="horz" lIns="91440" tIns="45720" rIns="91440" bIns="45720" rtlCol="0" anchor="ctr">
            <a:normAutofit/>
          </a:bodyPr>
          <a:lstStyle/>
          <a:p>
            <a:r>
              <a:rPr lang="en-US" sz="2800" b="1"/>
              <a:t>Wanneer contact opnemen bij een maagzweer?</a:t>
            </a:r>
            <a:endParaRPr lang="en-US" sz="2800"/>
          </a:p>
        </p:txBody>
      </p:sp>
    </p:spTree>
    <p:extLst>
      <p:ext uri="{BB962C8B-B14F-4D97-AF65-F5344CB8AC3E}">
        <p14:creationId xmlns:p14="http://schemas.microsoft.com/office/powerpoint/2010/main" val="132639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E77D5960-B3B3-4AE1-8BBD-3C55D906A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9CB45896-DF82-4158-8135-BB4EF22198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3" name="Rectangle 12">
            <a:extLst>
              <a:ext uri="{FF2B5EF4-FFF2-40B4-BE49-F238E27FC236}">
                <a16:creationId xmlns:a16="http://schemas.microsoft.com/office/drawing/2014/main" id="{0A29CAD9-00D9-4D79-B982-85CD7FBD3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a:extLst>
              <a:ext uri="{FF2B5EF4-FFF2-40B4-BE49-F238E27FC236}">
                <a16:creationId xmlns:a16="http://schemas.microsoft.com/office/drawing/2014/main" id="{3F01E04B-E3A4-4B2D-92DF-752C4E7EF9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765896F8-7BC7-4574-8E2B-4A1A603670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Tijdelijke aanduiding voor inhoud 5"/>
          <p:cNvPicPr>
            <a:picLocks noGrp="1" noChangeAspect="1"/>
          </p:cNvPicPr>
          <p:nvPr>
            <p:ph sz="quarter" idx="13"/>
          </p:nvPr>
        </p:nvPicPr>
        <p:blipFill>
          <a:blip r:embed="rId4">
            <a:extLst>
              <a:ext uri="{28A0092B-C50C-407E-A947-70E740481C1C}">
                <a14:useLocalDpi xmlns:a14="http://schemas.microsoft.com/office/drawing/2010/main" val="0"/>
              </a:ext>
            </a:extLst>
          </a:blip>
          <a:stretch>
            <a:fillRect/>
          </a:stretch>
        </p:blipFill>
        <p:spPr>
          <a:xfrm>
            <a:off x="960120" y="1341838"/>
            <a:ext cx="6002432" cy="417169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2" name="Titel 1"/>
          <p:cNvSpPr>
            <a:spLocks noGrp="1"/>
          </p:cNvSpPr>
          <p:nvPr>
            <p:ph type="title"/>
          </p:nvPr>
        </p:nvSpPr>
        <p:spPr>
          <a:xfrm>
            <a:off x="7570382" y="957486"/>
            <a:ext cx="3707844" cy="3131913"/>
          </a:xfrm>
        </p:spPr>
        <p:txBody>
          <a:bodyPr vert="horz" lIns="91440" tIns="45720" rIns="91440" bIns="45720" rtlCol="0" anchor="b">
            <a:normAutofit/>
          </a:bodyPr>
          <a:lstStyle/>
          <a:p>
            <a:endParaRPr lang="en-US" sz="1800" dirty="0"/>
          </a:p>
        </p:txBody>
      </p:sp>
    </p:spTree>
    <p:extLst>
      <p:ext uri="{BB962C8B-B14F-4D97-AF65-F5344CB8AC3E}">
        <p14:creationId xmlns:p14="http://schemas.microsoft.com/office/powerpoint/2010/main" val="214702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6A7BFB-3BBE-4C11-93FC-A6557BD11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0CA7A26-553C-443C-9A3D-2A2529D45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7593A58-0E4A-4DD7-9909-8F7B2888458B}"/>
              </a:ext>
            </a:extLst>
          </p:cNvPr>
          <p:cNvSpPr>
            <a:spLocks noGrp="1"/>
          </p:cNvSpPr>
          <p:nvPr>
            <p:ph type="title"/>
          </p:nvPr>
        </p:nvSpPr>
        <p:spPr>
          <a:xfrm>
            <a:off x="641074" y="1314450"/>
            <a:ext cx="2844002" cy="3680244"/>
          </a:xfrm>
        </p:spPr>
        <p:txBody>
          <a:bodyPr>
            <a:normAutofit/>
          </a:bodyPr>
          <a:lstStyle/>
          <a:p>
            <a:pPr algn="l"/>
            <a:r>
              <a:rPr lang="nl-NL" sz="3400"/>
              <a:t>Maag (gaster, ventriculus)</a:t>
            </a:r>
          </a:p>
        </p:txBody>
      </p:sp>
      <p:pic>
        <p:nvPicPr>
          <p:cNvPr id="14" name="Picture 13">
            <a:extLst>
              <a:ext uri="{FF2B5EF4-FFF2-40B4-BE49-F238E27FC236}">
                <a16:creationId xmlns:a16="http://schemas.microsoft.com/office/drawing/2014/main" id="{367E268D-B340-41B0-B037-2F3FC25BC7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16" name="Picture 15">
            <a:extLst>
              <a:ext uri="{FF2B5EF4-FFF2-40B4-BE49-F238E27FC236}">
                <a16:creationId xmlns:a16="http://schemas.microsoft.com/office/drawing/2014/main" id="{ABB0BCA0-9493-46B4-B955-8FBF028730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5" name="Tijdelijke aanduiding voor inhoud 2">
            <a:extLst>
              <a:ext uri="{FF2B5EF4-FFF2-40B4-BE49-F238E27FC236}">
                <a16:creationId xmlns:a16="http://schemas.microsoft.com/office/drawing/2014/main" id="{6B968C19-0112-44FE-8F84-71DAD8C46184}"/>
              </a:ext>
            </a:extLst>
          </p:cNvPr>
          <p:cNvGraphicFramePr>
            <a:graphicFrameLocks noGrp="1"/>
          </p:cNvGraphicFramePr>
          <p:nvPr>
            <p:ph sz="quarter" idx="13"/>
            <p:extLst>
              <p:ext uri="{D42A27DB-BD31-4B8C-83A1-F6EECF244321}">
                <p14:modId xmlns:p14="http://schemas.microsoft.com/office/powerpoint/2010/main" val="2144364081"/>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621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71" name="Picture 2">
            <a:extLst>
              <a:ext uri="{FF2B5EF4-FFF2-40B4-BE49-F238E27FC236}">
                <a16:creationId xmlns:a16="http://schemas.microsoft.com/office/drawing/2014/main" id="{E77D5960-B3B3-4AE1-8BBD-3C55D906A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9FB9CC80-2FAF-48FC-8450-4A57460F94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75" name="Rectangle 74">
            <a:extLst>
              <a:ext uri="{FF2B5EF4-FFF2-40B4-BE49-F238E27FC236}">
                <a16:creationId xmlns:a16="http://schemas.microsoft.com/office/drawing/2014/main" id="{86BCC4D5-E795-4C27-A59A-C83C97FC8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2">
            <a:extLst>
              <a:ext uri="{FF2B5EF4-FFF2-40B4-BE49-F238E27FC236}">
                <a16:creationId xmlns:a16="http://schemas.microsoft.com/office/drawing/2014/main" id="{AB6A6811-9498-4BC1-A514-B7ACB315B6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Gerelateerde afbeelding">
            <a:extLst>
              <a:ext uri="{FF2B5EF4-FFF2-40B4-BE49-F238E27FC236}">
                <a16:creationId xmlns:a16="http://schemas.microsoft.com/office/drawing/2014/main" id="{4644667D-EDD8-450B-99C7-F5CF62EBD2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465" y="1222426"/>
            <a:ext cx="6909479" cy="4422066"/>
          </a:xfrm>
          <a:prstGeom prst="roundRect">
            <a:avLst>
              <a:gd name="adj" fmla="val 298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79" name="Picture 78">
            <a:extLst>
              <a:ext uri="{FF2B5EF4-FFF2-40B4-BE49-F238E27FC236}">
                <a16:creationId xmlns:a16="http://schemas.microsoft.com/office/drawing/2014/main" id="{D29A925F-0B65-4C0C-901C-04FBEBDD5D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ndertitel 2"/>
          <p:cNvSpPr>
            <a:spLocks noGrp="1"/>
          </p:cNvSpPr>
          <p:nvPr>
            <p:ph type="subTitle" idx="1"/>
          </p:nvPr>
        </p:nvSpPr>
        <p:spPr>
          <a:xfrm>
            <a:off x="8196408" y="2367092"/>
            <a:ext cx="3352128" cy="3881309"/>
          </a:xfrm>
        </p:spPr>
        <p:txBody>
          <a:bodyPr vert="horz" lIns="91440" tIns="45720" rIns="91440" bIns="45720" rtlCol="0">
            <a:normAutofit/>
          </a:bodyPr>
          <a:lstStyle/>
          <a:p>
            <a:pPr indent="-228600" algn="l">
              <a:lnSpc>
                <a:spcPct val="110000"/>
              </a:lnSpc>
              <a:buFont typeface="Arial" panose="020B0604020202020204" pitchFamily="34" charset="0"/>
              <a:buChar char="•"/>
            </a:pPr>
            <a:endParaRPr lang="en-US" sz="1300" dirty="0">
              <a:solidFill>
                <a:schemeClr val="tx1"/>
              </a:solidFill>
            </a:endParaRPr>
          </a:p>
          <a:p>
            <a:pPr indent="-228600" algn="l">
              <a:lnSpc>
                <a:spcPct val="110000"/>
              </a:lnSpc>
              <a:buFont typeface="Arial" panose="020B0604020202020204" pitchFamily="34" charset="0"/>
              <a:buChar char="•"/>
            </a:pPr>
            <a:r>
              <a:rPr lang="en-US" sz="1300" dirty="0" err="1">
                <a:solidFill>
                  <a:schemeClr val="tx1"/>
                </a:solidFill>
              </a:rPr>
              <a:t>pijn</a:t>
            </a:r>
            <a:r>
              <a:rPr lang="en-US" sz="1300" dirty="0">
                <a:solidFill>
                  <a:schemeClr val="tx1"/>
                </a:solidFill>
              </a:rPr>
              <a:t> in de </a:t>
            </a:r>
            <a:r>
              <a:rPr lang="en-US" sz="1300" dirty="0" err="1">
                <a:solidFill>
                  <a:schemeClr val="tx1"/>
                </a:solidFill>
              </a:rPr>
              <a:t>bovenbuik</a:t>
            </a:r>
            <a:r>
              <a:rPr lang="en-US" sz="1300" dirty="0">
                <a:solidFill>
                  <a:schemeClr val="tx1"/>
                </a:solidFill>
              </a:rPr>
              <a:t>;</a:t>
            </a:r>
          </a:p>
          <a:p>
            <a:pPr indent="-228600" algn="l">
              <a:lnSpc>
                <a:spcPct val="110000"/>
              </a:lnSpc>
              <a:buFont typeface="Arial" panose="020B0604020202020204" pitchFamily="34" charset="0"/>
              <a:buChar char="•"/>
            </a:pPr>
            <a:r>
              <a:rPr lang="en-US" sz="1300" dirty="0" err="1">
                <a:solidFill>
                  <a:schemeClr val="tx1"/>
                </a:solidFill>
              </a:rPr>
              <a:t>brandend</a:t>
            </a:r>
            <a:r>
              <a:rPr lang="en-US" sz="1300" dirty="0">
                <a:solidFill>
                  <a:schemeClr val="tx1"/>
                </a:solidFill>
              </a:rPr>
              <a:t> </a:t>
            </a:r>
            <a:r>
              <a:rPr lang="en-US" sz="1300" dirty="0" err="1">
                <a:solidFill>
                  <a:schemeClr val="tx1"/>
                </a:solidFill>
              </a:rPr>
              <a:t>maagzuur</a:t>
            </a:r>
            <a:r>
              <a:rPr lang="en-US" sz="1300" dirty="0">
                <a:solidFill>
                  <a:schemeClr val="tx1"/>
                </a:solidFill>
              </a:rPr>
              <a:t> (reflux);</a:t>
            </a:r>
          </a:p>
          <a:p>
            <a:pPr indent="-228600" algn="l">
              <a:lnSpc>
                <a:spcPct val="110000"/>
              </a:lnSpc>
              <a:buFont typeface="Arial" panose="020B0604020202020204" pitchFamily="34" charset="0"/>
              <a:buChar char="•"/>
            </a:pPr>
            <a:r>
              <a:rPr lang="en-US" sz="1300" dirty="0" err="1">
                <a:solidFill>
                  <a:schemeClr val="tx1"/>
                </a:solidFill>
              </a:rPr>
              <a:t>Oprispingen</a:t>
            </a:r>
            <a:r>
              <a:rPr lang="en-US" sz="1300" dirty="0">
                <a:solidFill>
                  <a:schemeClr val="tx1"/>
                </a:solidFill>
              </a:rPr>
              <a:t>  (</a:t>
            </a:r>
            <a:r>
              <a:rPr lang="en-US" sz="1300" dirty="0" err="1">
                <a:solidFill>
                  <a:schemeClr val="tx1"/>
                </a:solidFill>
              </a:rPr>
              <a:t>opboeren</a:t>
            </a:r>
            <a:r>
              <a:rPr lang="en-US" sz="1300" dirty="0">
                <a:solidFill>
                  <a:schemeClr val="tx1"/>
                </a:solidFill>
              </a:rPr>
              <a:t>, </a:t>
            </a:r>
            <a:r>
              <a:rPr lang="en-US" sz="1300" dirty="0" err="1">
                <a:solidFill>
                  <a:schemeClr val="tx1"/>
                </a:solidFill>
              </a:rPr>
              <a:t>waarbij</a:t>
            </a:r>
            <a:r>
              <a:rPr lang="en-US" sz="1300" dirty="0">
                <a:solidFill>
                  <a:schemeClr val="tx1"/>
                </a:solidFill>
              </a:rPr>
              <a:t> de </a:t>
            </a:r>
            <a:r>
              <a:rPr lang="en-US" sz="1300" dirty="0" err="1">
                <a:solidFill>
                  <a:schemeClr val="tx1"/>
                </a:solidFill>
              </a:rPr>
              <a:t>maaginhoud</a:t>
            </a:r>
            <a:r>
              <a:rPr lang="en-US" sz="1300" dirty="0">
                <a:solidFill>
                  <a:schemeClr val="tx1"/>
                </a:solidFill>
              </a:rPr>
              <a:t> tot in de keel </a:t>
            </a:r>
            <a:r>
              <a:rPr lang="en-US" sz="1300" dirty="0" err="1">
                <a:solidFill>
                  <a:schemeClr val="tx1"/>
                </a:solidFill>
              </a:rPr>
              <a:t>kan</a:t>
            </a:r>
            <a:r>
              <a:rPr lang="en-US" sz="1300" dirty="0">
                <a:solidFill>
                  <a:schemeClr val="tx1"/>
                </a:solidFill>
              </a:rPr>
              <a:t> </a:t>
            </a:r>
            <a:r>
              <a:rPr lang="en-US" sz="1300" dirty="0" err="1">
                <a:solidFill>
                  <a:schemeClr val="tx1"/>
                </a:solidFill>
              </a:rPr>
              <a:t>komen</a:t>
            </a:r>
            <a:r>
              <a:rPr lang="en-US" sz="1300" dirty="0">
                <a:solidFill>
                  <a:schemeClr val="tx1"/>
                </a:solidFill>
              </a:rPr>
              <a:t>);</a:t>
            </a:r>
          </a:p>
          <a:p>
            <a:pPr indent="-228600" algn="l">
              <a:lnSpc>
                <a:spcPct val="110000"/>
              </a:lnSpc>
              <a:buFont typeface="Arial" panose="020B0604020202020204" pitchFamily="34" charset="0"/>
              <a:buChar char="•"/>
            </a:pPr>
            <a:endParaRPr lang="en-US" sz="1300" dirty="0">
              <a:solidFill>
                <a:schemeClr val="tx1"/>
              </a:solidFill>
            </a:endParaRPr>
          </a:p>
          <a:p>
            <a:pPr algn="l">
              <a:lnSpc>
                <a:spcPct val="110000"/>
              </a:lnSpc>
            </a:pPr>
            <a:r>
              <a:rPr lang="en-US" sz="1300" b="1" dirty="0" err="1">
                <a:solidFill>
                  <a:schemeClr val="tx1"/>
                </a:solidFill>
              </a:rPr>
              <a:t>soms</a:t>
            </a:r>
            <a:r>
              <a:rPr lang="en-US" sz="1300" b="1" dirty="0">
                <a:solidFill>
                  <a:schemeClr val="tx1"/>
                </a:solidFill>
              </a:rPr>
              <a:t> met: </a:t>
            </a:r>
          </a:p>
          <a:p>
            <a:pPr indent="-228600" algn="l">
              <a:lnSpc>
                <a:spcPct val="110000"/>
              </a:lnSpc>
              <a:buFont typeface="Arial" panose="020B0604020202020204" pitchFamily="34" charset="0"/>
              <a:buChar char="•"/>
            </a:pPr>
            <a:r>
              <a:rPr lang="en-US" sz="1300" dirty="0" err="1">
                <a:solidFill>
                  <a:schemeClr val="tx1"/>
                </a:solidFill>
              </a:rPr>
              <a:t>een</a:t>
            </a:r>
            <a:r>
              <a:rPr lang="en-US" sz="1300" dirty="0">
                <a:solidFill>
                  <a:schemeClr val="tx1"/>
                </a:solidFill>
              </a:rPr>
              <a:t> </a:t>
            </a:r>
            <a:r>
              <a:rPr lang="en-US" sz="1300" dirty="0" err="1">
                <a:solidFill>
                  <a:schemeClr val="tx1"/>
                </a:solidFill>
              </a:rPr>
              <a:t>opgeblazen</a:t>
            </a:r>
            <a:r>
              <a:rPr lang="en-US" sz="1300" dirty="0">
                <a:solidFill>
                  <a:schemeClr val="tx1"/>
                </a:solidFill>
              </a:rPr>
              <a:t> </a:t>
            </a:r>
            <a:r>
              <a:rPr lang="en-US" sz="1300" dirty="0" err="1">
                <a:solidFill>
                  <a:schemeClr val="tx1"/>
                </a:solidFill>
              </a:rPr>
              <a:t>gevoel</a:t>
            </a:r>
            <a:r>
              <a:rPr lang="en-US" sz="1300" dirty="0">
                <a:solidFill>
                  <a:schemeClr val="tx1"/>
                </a:solidFill>
              </a:rPr>
              <a:t>;</a:t>
            </a:r>
          </a:p>
          <a:p>
            <a:pPr indent="-228600" algn="l">
              <a:lnSpc>
                <a:spcPct val="110000"/>
              </a:lnSpc>
              <a:buFont typeface="Arial" panose="020B0604020202020204" pitchFamily="34" charset="0"/>
              <a:buChar char="•"/>
            </a:pPr>
            <a:r>
              <a:rPr lang="en-US" sz="1300" dirty="0" err="1">
                <a:solidFill>
                  <a:schemeClr val="tx1"/>
                </a:solidFill>
              </a:rPr>
              <a:t>misselijkheid</a:t>
            </a:r>
            <a:r>
              <a:rPr lang="en-US" sz="1300" dirty="0">
                <a:solidFill>
                  <a:schemeClr val="tx1"/>
                </a:solidFill>
              </a:rPr>
              <a:t>;</a:t>
            </a:r>
          </a:p>
          <a:p>
            <a:pPr indent="-228600" algn="l">
              <a:lnSpc>
                <a:spcPct val="110000"/>
              </a:lnSpc>
              <a:buFont typeface="Arial" panose="020B0604020202020204" pitchFamily="34" charset="0"/>
              <a:buChar char="•"/>
            </a:pPr>
            <a:r>
              <a:rPr lang="en-US" sz="1300" dirty="0" err="1">
                <a:solidFill>
                  <a:schemeClr val="tx1"/>
                </a:solidFill>
              </a:rPr>
              <a:t>braken</a:t>
            </a:r>
            <a:r>
              <a:rPr lang="en-US" sz="1300" dirty="0">
                <a:solidFill>
                  <a:schemeClr val="tx1"/>
                </a:solidFill>
              </a:rPr>
              <a:t>;</a:t>
            </a:r>
          </a:p>
          <a:p>
            <a:pPr indent="-228600" algn="l">
              <a:lnSpc>
                <a:spcPct val="110000"/>
              </a:lnSpc>
              <a:buFont typeface="Arial" panose="020B0604020202020204" pitchFamily="34" charset="0"/>
              <a:buChar char="•"/>
            </a:pPr>
            <a:r>
              <a:rPr lang="en-US" sz="1300" dirty="0" err="1">
                <a:solidFill>
                  <a:schemeClr val="tx1"/>
                </a:solidFill>
              </a:rPr>
              <a:t>gauw</a:t>
            </a:r>
            <a:r>
              <a:rPr lang="en-US" sz="1300" dirty="0">
                <a:solidFill>
                  <a:schemeClr val="tx1"/>
                </a:solidFill>
              </a:rPr>
              <a:t> </a:t>
            </a:r>
            <a:r>
              <a:rPr lang="en-US" sz="1300" dirty="0" err="1">
                <a:solidFill>
                  <a:schemeClr val="tx1"/>
                </a:solidFill>
              </a:rPr>
              <a:t>een</a:t>
            </a:r>
            <a:r>
              <a:rPr lang="en-US" sz="1300" dirty="0">
                <a:solidFill>
                  <a:schemeClr val="tx1"/>
                </a:solidFill>
              </a:rPr>
              <a:t> vol </a:t>
            </a:r>
            <a:r>
              <a:rPr lang="en-US" sz="1300" dirty="0" err="1">
                <a:solidFill>
                  <a:schemeClr val="tx1"/>
                </a:solidFill>
              </a:rPr>
              <a:t>gevoel</a:t>
            </a:r>
            <a:r>
              <a:rPr lang="en-US" sz="1300" dirty="0">
                <a:solidFill>
                  <a:schemeClr val="tx1"/>
                </a:solidFill>
              </a:rPr>
              <a:t> </a:t>
            </a:r>
            <a:r>
              <a:rPr lang="en-US" sz="1300" dirty="0" err="1">
                <a:solidFill>
                  <a:schemeClr val="tx1"/>
                </a:solidFill>
              </a:rPr>
              <a:t>na</a:t>
            </a:r>
            <a:r>
              <a:rPr lang="en-US" sz="1300" dirty="0">
                <a:solidFill>
                  <a:schemeClr val="tx1"/>
                </a:solidFill>
              </a:rPr>
              <a:t> het </a:t>
            </a:r>
            <a:r>
              <a:rPr lang="en-US" sz="1300" dirty="0" err="1">
                <a:solidFill>
                  <a:schemeClr val="tx1"/>
                </a:solidFill>
              </a:rPr>
              <a:t>eten</a:t>
            </a:r>
            <a:r>
              <a:rPr lang="en-US" sz="1300" dirty="0">
                <a:solidFill>
                  <a:schemeClr val="tx1"/>
                </a:solidFill>
              </a:rPr>
              <a:t>.</a:t>
            </a:r>
          </a:p>
          <a:p>
            <a:pPr indent="-228600" algn="l">
              <a:lnSpc>
                <a:spcPct val="110000"/>
              </a:lnSpc>
              <a:buFont typeface="Arial" panose="020B0604020202020204" pitchFamily="34" charset="0"/>
              <a:buChar char="•"/>
            </a:pPr>
            <a:endParaRPr lang="en-US" sz="1300" dirty="0">
              <a:solidFill>
                <a:schemeClr val="tx1"/>
              </a:solidFill>
            </a:endParaRPr>
          </a:p>
        </p:txBody>
      </p:sp>
      <p:sp>
        <p:nvSpPr>
          <p:cNvPr id="2" name="Titel 1"/>
          <p:cNvSpPr>
            <a:spLocks noGrp="1"/>
          </p:cNvSpPr>
          <p:nvPr>
            <p:ph type="ctrTitle"/>
          </p:nvPr>
        </p:nvSpPr>
        <p:spPr>
          <a:xfrm>
            <a:off x="7920111" y="640831"/>
            <a:ext cx="3628425" cy="1573863"/>
          </a:xfrm>
        </p:spPr>
        <p:txBody>
          <a:bodyPr vert="horz" lIns="91440" tIns="45720" rIns="91440" bIns="45720" rtlCol="0" anchor="ctr">
            <a:normAutofit/>
          </a:bodyPr>
          <a:lstStyle/>
          <a:p>
            <a:r>
              <a:rPr lang="en-US" sz="3100" b="1" dirty="0"/>
              <a:t>Wat </a:t>
            </a:r>
            <a:r>
              <a:rPr lang="en-US" sz="3100" b="1" dirty="0" err="1"/>
              <a:t>zijn</a:t>
            </a:r>
            <a:r>
              <a:rPr lang="en-US" sz="3100" b="1" dirty="0"/>
              <a:t> </a:t>
            </a:r>
            <a:r>
              <a:rPr lang="en-US" sz="3100" b="1" dirty="0" err="1"/>
              <a:t>maagklachten</a:t>
            </a:r>
            <a:r>
              <a:rPr lang="en-US" sz="3100" b="1" dirty="0"/>
              <a:t>? </a:t>
            </a:r>
            <a:endParaRPr lang="en-US" sz="3100" dirty="0"/>
          </a:p>
        </p:txBody>
      </p:sp>
    </p:spTree>
    <p:extLst>
      <p:ext uri="{BB962C8B-B14F-4D97-AF65-F5344CB8AC3E}">
        <p14:creationId xmlns:p14="http://schemas.microsoft.com/office/powerpoint/2010/main" val="211122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71" name="Picture 2">
            <a:extLst>
              <a:ext uri="{FF2B5EF4-FFF2-40B4-BE49-F238E27FC236}">
                <a16:creationId xmlns:a16="http://schemas.microsoft.com/office/drawing/2014/main" id="{06403CAC-6103-44C9-B687-A2C18173F2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9FE846C3-878B-4A61-87F4-2A5656E986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a:xfrm>
            <a:off x="913775" y="618517"/>
            <a:ext cx="10364451" cy="1596177"/>
          </a:xfrm>
        </p:spPr>
        <p:txBody>
          <a:bodyPr vert="horz" lIns="91440" tIns="45720" rIns="91440" bIns="45720" rtlCol="0" anchor="ctr">
            <a:normAutofit/>
          </a:bodyPr>
          <a:lstStyle/>
          <a:p>
            <a:r>
              <a:rPr lang="en-US" sz="3600" dirty="0" err="1"/>
              <a:t>Maagklachten</a:t>
            </a:r>
            <a:endParaRPr lang="en-US" sz="3600" dirty="0"/>
          </a:p>
        </p:txBody>
      </p:sp>
      <p:sp>
        <p:nvSpPr>
          <p:cNvPr id="3" name="Ondertitel 2"/>
          <p:cNvSpPr>
            <a:spLocks noGrp="1"/>
          </p:cNvSpPr>
          <p:nvPr>
            <p:ph type="subTitle" idx="1"/>
          </p:nvPr>
        </p:nvSpPr>
        <p:spPr>
          <a:xfrm>
            <a:off x="913774" y="2367092"/>
            <a:ext cx="6096626" cy="3424107"/>
          </a:xfrm>
        </p:spPr>
        <p:txBody>
          <a:bodyPr vert="horz" lIns="91440" tIns="45720" rIns="91440" bIns="45720" rtlCol="0">
            <a:normAutofit/>
          </a:bodyPr>
          <a:lstStyle/>
          <a:p>
            <a:pPr indent="-228600" algn="l">
              <a:lnSpc>
                <a:spcPct val="110000"/>
              </a:lnSpc>
              <a:buFont typeface="Arial" panose="020B0604020202020204" pitchFamily="34" charset="0"/>
              <a:buChar char="•"/>
            </a:pPr>
            <a:r>
              <a:rPr lang="en-US" sz="1700" dirty="0" err="1">
                <a:solidFill>
                  <a:schemeClr val="tx1"/>
                </a:solidFill>
              </a:rPr>
              <a:t>Ieder</a:t>
            </a:r>
            <a:r>
              <a:rPr lang="en-US" sz="1700" dirty="0">
                <a:solidFill>
                  <a:schemeClr val="tx1"/>
                </a:solidFill>
              </a:rPr>
              <a:t> </a:t>
            </a:r>
            <a:r>
              <a:rPr lang="en-US" sz="1700" dirty="0" err="1">
                <a:solidFill>
                  <a:schemeClr val="tx1"/>
                </a:solidFill>
              </a:rPr>
              <a:t>jaar</a:t>
            </a:r>
            <a:r>
              <a:rPr lang="en-US" sz="1700" dirty="0">
                <a:solidFill>
                  <a:schemeClr val="tx1"/>
                </a:solidFill>
              </a:rPr>
              <a:t> </a:t>
            </a:r>
            <a:r>
              <a:rPr lang="en-US" sz="1700" dirty="0" err="1">
                <a:solidFill>
                  <a:schemeClr val="tx1"/>
                </a:solidFill>
              </a:rPr>
              <a:t>komen</a:t>
            </a:r>
            <a:r>
              <a:rPr lang="en-US" sz="1700" dirty="0">
                <a:solidFill>
                  <a:schemeClr val="tx1"/>
                </a:solidFill>
              </a:rPr>
              <a:t> </a:t>
            </a:r>
            <a:r>
              <a:rPr lang="en-US" sz="1700" dirty="0" err="1">
                <a:solidFill>
                  <a:schemeClr val="tx1"/>
                </a:solidFill>
              </a:rPr>
              <a:t>er</a:t>
            </a:r>
            <a:r>
              <a:rPr lang="en-US" sz="1700" dirty="0">
                <a:solidFill>
                  <a:schemeClr val="tx1"/>
                </a:solidFill>
              </a:rPr>
              <a:t> van de 1000 </a:t>
            </a:r>
            <a:r>
              <a:rPr lang="en-US" sz="1700" dirty="0" err="1">
                <a:solidFill>
                  <a:schemeClr val="tx1"/>
                </a:solidFill>
              </a:rPr>
              <a:t>patiënten</a:t>
            </a:r>
            <a:r>
              <a:rPr lang="en-US" sz="1700" dirty="0">
                <a:solidFill>
                  <a:schemeClr val="tx1"/>
                </a:solidFill>
              </a:rPr>
              <a:t> 19 </a:t>
            </a:r>
            <a:r>
              <a:rPr lang="en-US" sz="1700" dirty="0" err="1">
                <a:solidFill>
                  <a:schemeClr val="tx1"/>
                </a:solidFill>
              </a:rPr>
              <a:t>bij</a:t>
            </a:r>
            <a:r>
              <a:rPr lang="en-US" sz="1700" dirty="0">
                <a:solidFill>
                  <a:schemeClr val="tx1"/>
                </a:solidFill>
              </a:rPr>
              <a:t> de </a:t>
            </a:r>
            <a:r>
              <a:rPr lang="en-US" sz="1700" dirty="0" err="1">
                <a:solidFill>
                  <a:schemeClr val="tx1"/>
                </a:solidFill>
              </a:rPr>
              <a:t>huisarts</a:t>
            </a:r>
            <a:r>
              <a:rPr lang="en-US" sz="1700" dirty="0">
                <a:solidFill>
                  <a:schemeClr val="tx1"/>
                </a:solidFill>
              </a:rPr>
              <a:t> met </a:t>
            </a:r>
            <a:r>
              <a:rPr lang="en-US" sz="1700" dirty="0" err="1">
                <a:solidFill>
                  <a:schemeClr val="tx1"/>
                </a:solidFill>
              </a:rPr>
              <a:t>maagpijn</a:t>
            </a:r>
            <a:r>
              <a:rPr lang="en-US" sz="1700" dirty="0">
                <a:solidFill>
                  <a:schemeClr val="tx1"/>
                </a:solidFill>
              </a:rPr>
              <a:t> </a:t>
            </a:r>
            <a:r>
              <a:rPr lang="en-US" sz="1700" dirty="0" err="1">
                <a:solidFill>
                  <a:schemeClr val="tx1"/>
                </a:solidFill>
              </a:rPr>
              <a:t>en</a:t>
            </a:r>
            <a:r>
              <a:rPr lang="en-US" sz="1700" dirty="0">
                <a:solidFill>
                  <a:schemeClr val="tx1"/>
                </a:solidFill>
              </a:rPr>
              <a:t> 8 met </a:t>
            </a:r>
            <a:r>
              <a:rPr lang="en-US" sz="1700" dirty="0" err="1">
                <a:solidFill>
                  <a:schemeClr val="tx1"/>
                </a:solidFill>
              </a:rPr>
              <a:t>zuurbranden</a:t>
            </a:r>
            <a:r>
              <a:rPr lang="en-US" sz="1700" dirty="0">
                <a:solidFill>
                  <a:schemeClr val="tx1"/>
                </a:solidFill>
              </a:rPr>
              <a:t>.</a:t>
            </a:r>
          </a:p>
          <a:p>
            <a:pPr indent="-228600" algn="l">
              <a:lnSpc>
                <a:spcPct val="110000"/>
              </a:lnSpc>
              <a:buFont typeface="Arial" panose="020B0604020202020204" pitchFamily="34" charset="0"/>
              <a:buChar char="•"/>
            </a:pPr>
            <a:r>
              <a:rPr lang="en-US" sz="1700" dirty="0">
                <a:solidFill>
                  <a:schemeClr val="tx1"/>
                </a:solidFill>
              </a:rPr>
              <a:t> Het </a:t>
            </a:r>
            <a:r>
              <a:rPr lang="en-US" sz="1700" dirty="0" err="1">
                <a:solidFill>
                  <a:schemeClr val="tx1"/>
                </a:solidFill>
              </a:rPr>
              <a:t>gaat</a:t>
            </a:r>
            <a:r>
              <a:rPr lang="en-US" sz="1700" dirty="0">
                <a:solidFill>
                  <a:schemeClr val="tx1"/>
                </a:solidFill>
              </a:rPr>
              <a:t> om </a:t>
            </a:r>
            <a:r>
              <a:rPr lang="en-US" sz="1700" dirty="0" err="1">
                <a:solidFill>
                  <a:schemeClr val="tx1"/>
                </a:solidFill>
              </a:rPr>
              <a:t>klachten</a:t>
            </a:r>
            <a:r>
              <a:rPr lang="en-US" sz="1700" dirty="0">
                <a:solidFill>
                  <a:schemeClr val="tx1"/>
                </a:solidFill>
              </a:rPr>
              <a:t> die </a:t>
            </a:r>
            <a:r>
              <a:rPr lang="en-US" sz="1700" dirty="0" err="1">
                <a:solidFill>
                  <a:schemeClr val="tx1"/>
                </a:solidFill>
              </a:rPr>
              <a:t>te</a:t>
            </a:r>
            <a:r>
              <a:rPr lang="en-US" sz="1700" dirty="0">
                <a:solidFill>
                  <a:schemeClr val="tx1"/>
                </a:solidFill>
              </a:rPr>
              <a:t> </a:t>
            </a:r>
            <a:r>
              <a:rPr lang="en-US" sz="1700" dirty="0" err="1">
                <a:solidFill>
                  <a:schemeClr val="tx1"/>
                </a:solidFill>
              </a:rPr>
              <a:t>maken</a:t>
            </a:r>
            <a:r>
              <a:rPr lang="en-US" sz="1700" dirty="0">
                <a:solidFill>
                  <a:schemeClr val="tx1"/>
                </a:solidFill>
              </a:rPr>
              <a:t> </a:t>
            </a:r>
            <a:r>
              <a:rPr lang="en-US" sz="1700" dirty="0" err="1">
                <a:solidFill>
                  <a:schemeClr val="tx1"/>
                </a:solidFill>
              </a:rPr>
              <a:t>hebben</a:t>
            </a:r>
            <a:r>
              <a:rPr lang="en-US" sz="1700" dirty="0">
                <a:solidFill>
                  <a:schemeClr val="tx1"/>
                </a:solidFill>
              </a:rPr>
              <a:t> met de </a:t>
            </a:r>
            <a:r>
              <a:rPr lang="en-US" sz="1700" dirty="0" err="1">
                <a:solidFill>
                  <a:schemeClr val="tx1"/>
                </a:solidFill>
              </a:rPr>
              <a:t>slokdarm</a:t>
            </a:r>
            <a:r>
              <a:rPr lang="en-US" sz="1700" dirty="0">
                <a:solidFill>
                  <a:schemeClr val="tx1"/>
                </a:solidFill>
              </a:rPr>
              <a:t>, de </a:t>
            </a:r>
            <a:r>
              <a:rPr lang="en-US" sz="1700" dirty="0" err="1">
                <a:solidFill>
                  <a:schemeClr val="tx1"/>
                </a:solidFill>
              </a:rPr>
              <a:t>maag</a:t>
            </a:r>
            <a:r>
              <a:rPr lang="en-US" sz="1700" dirty="0">
                <a:solidFill>
                  <a:schemeClr val="tx1"/>
                </a:solidFill>
              </a:rPr>
              <a:t> </a:t>
            </a:r>
            <a:r>
              <a:rPr lang="en-US" sz="1700" dirty="0" err="1">
                <a:solidFill>
                  <a:schemeClr val="tx1"/>
                </a:solidFill>
              </a:rPr>
              <a:t>en</a:t>
            </a:r>
            <a:r>
              <a:rPr lang="en-US" sz="1700" dirty="0">
                <a:solidFill>
                  <a:schemeClr val="tx1"/>
                </a:solidFill>
              </a:rPr>
              <a:t>/of het </a:t>
            </a:r>
            <a:r>
              <a:rPr lang="en-US" sz="1700" dirty="0" err="1">
                <a:solidFill>
                  <a:schemeClr val="tx1"/>
                </a:solidFill>
              </a:rPr>
              <a:t>eerste</a:t>
            </a:r>
            <a:r>
              <a:rPr lang="en-US" sz="1700" dirty="0">
                <a:solidFill>
                  <a:schemeClr val="tx1"/>
                </a:solidFill>
              </a:rPr>
              <a:t> </a:t>
            </a:r>
            <a:r>
              <a:rPr lang="en-US" sz="1700" dirty="0" err="1">
                <a:solidFill>
                  <a:schemeClr val="tx1"/>
                </a:solidFill>
              </a:rPr>
              <a:t>deel</a:t>
            </a:r>
            <a:r>
              <a:rPr lang="en-US" sz="1700" dirty="0">
                <a:solidFill>
                  <a:schemeClr val="tx1"/>
                </a:solidFill>
              </a:rPr>
              <a:t> van de </a:t>
            </a:r>
            <a:r>
              <a:rPr lang="en-US" sz="1700" dirty="0" err="1">
                <a:solidFill>
                  <a:schemeClr val="tx1"/>
                </a:solidFill>
              </a:rPr>
              <a:t>dunne</a:t>
            </a:r>
            <a:r>
              <a:rPr lang="en-US" sz="1700" dirty="0">
                <a:solidFill>
                  <a:schemeClr val="tx1"/>
                </a:solidFill>
              </a:rPr>
              <a:t> </a:t>
            </a:r>
            <a:r>
              <a:rPr lang="en-US" sz="1700" dirty="0" err="1">
                <a:solidFill>
                  <a:schemeClr val="tx1"/>
                </a:solidFill>
              </a:rPr>
              <a:t>darm</a:t>
            </a:r>
            <a:r>
              <a:rPr lang="en-US" sz="1700" dirty="0">
                <a:solidFill>
                  <a:schemeClr val="tx1"/>
                </a:solidFill>
              </a:rPr>
              <a:t> (duodenum)</a:t>
            </a:r>
          </a:p>
          <a:p>
            <a:pPr indent="-228600" algn="l">
              <a:lnSpc>
                <a:spcPct val="110000"/>
              </a:lnSpc>
              <a:buFont typeface="Arial" panose="020B0604020202020204" pitchFamily="34" charset="0"/>
              <a:buChar char="•"/>
            </a:pPr>
            <a:r>
              <a:rPr lang="en-US" sz="1700" dirty="0" err="1">
                <a:solidFill>
                  <a:schemeClr val="tx1"/>
                </a:solidFill>
              </a:rPr>
              <a:t>Meestal</a:t>
            </a:r>
            <a:r>
              <a:rPr lang="en-US" sz="1700" dirty="0">
                <a:solidFill>
                  <a:schemeClr val="tx1"/>
                </a:solidFill>
              </a:rPr>
              <a:t> is </a:t>
            </a:r>
            <a:r>
              <a:rPr lang="en-US" sz="1700" dirty="0" err="1">
                <a:solidFill>
                  <a:schemeClr val="tx1"/>
                </a:solidFill>
              </a:rPr>
              <a:t>er</a:t>
            </a:r>
            <a:r>
              <a:rPr lang="en-US" sz="1700" dirty="0">
                <a:solidFill>
                  <a:schemeClr val="tx1"/>
                </a:solidFill>
              </a:rPr>
              <a:t> </a:t>
            </a:r>
            <a:r>
              <a:rPr lang="en-US" sz="1700" dirty="0" err="1">
                <a:solidFill>
                  <a:schemeClr val="tx1"/>
                </a:solidFill>
              </a:rPr>
              <a:t>geen</a:t>
            </a:r>
            <a:r>
              <a:rPr lang="en-US" sz="1700" dirty="0">
                <a:solidFill>
                  <a:schemeClr val="tx1"/>
                </a:solidFill>
              </a:rPr>
              <a:t> </a:t>
            </a:r>
            <a:r>
              <a:rPr lang="en-US" sz="1700" dirty="0" err="1">
                <a:solidFill>
                  <a:schemeClr val="tx1"/>
                </a:solidFill>
              </a:rPr>
              <a:t>duidelijke</a:t>
            </a:r>
            <a:r>
              <a:rPr lang="en-US" sz="1700" dirty="0">
                <a:solidFill>
                  <a:schemeClr val="tx1"/>
                </a:solidFill>
              </a:rPr>
              <a:t> </a:t>
            </a:r>
            <a:r>
              <a:rPr lang="en-US" sz="1700" dirty="0" err="1">
                <a:solidFill>
                  <a:schemeClr val="tx1"/>
                </a:solidFill>
              </a:rPr>
              <a:t>oorzaak</a:t>
            </a:r>
            <a:r>
              <a:rPr lang="en-US" sz="1700" dirty="0">
                <a:solidFill>
                  <a:schemeClr val="tx1"/>
                </a:solidFill>
              </a:rPr>
              <a:t> </a:t>
            </a:r>
            <a:r>
              <a:rPr lang="en-US" sz="1700" dirty="0" err="1">
                <a:solidFill>
                  <a:schemeClr val="tx1"/>
                </a:solidFill>
              </a:rPr>
              <a:t>voor</a:t>
            </a:r>
            <a:r>
              <a:rPr lang="en-US" sz="1700" dirty="0">
                <a:solidFill>
                  <a:schemeClr val="tx1"/>
                </a:solidFill>
              </a:rPr>
              <a:t> </a:t>
            </a:r>
            <a:r>
              <a:rPr lang="en-US" sz="1700" dirty="0" err="1">
                <a:solidFill>
                  <a:schemeClr val="tx1"/>
                </a:solidFill>
              </a:rPr>
              <a:t>aan</a:t>
            </a:r>
            <a:r>
              <a:rPr lang="en-US" sz="1700" dirty="0">
                <a:solidFill>
                  <a:schemeClr val="tx1"/>
                </a:solidFill>
              </a:rPr>
              <a:t> </a:t>
            </a:r>
            <a:r>
              <a:rPr lang="en-US" sz="1700" dirty="0" err="1">
                <a:solidFill>
                  <a:schemeClr val="tx1"/>
                </a:solidFill>
              </a:rPr>
              <a:t>te</a:t>
            </a:r>
            <a:r>
              <a:rPr lang="en-US" sz="1700" dirty="0">
                <a:solidFill>
                  <a:schemeClr val="tx1"/>
                </a:solidFill>
              </a:rPr>
              <a:t> </a:t>
            </a:r>
            <a:r>
              <a:rPr lang="en-US" sz="1700" dirty="0" err="1">
                <a:solidFill>
                  <a:schemeClr val="tx1"/>
                </a:solidFill>
              </a:rPr>
              <a:t>wijzen</a:t>
            </a:r>
            <a:r>
              <a:rPr lang="en-US" sz="1700" dirty="0">
                <a:solidFill>
                  <a:schemeClr val="tx1"/>
                </a:solidFill>
              </a:rPr>
              <a:t>. Dan </a:t>
            </a:r>
            <a:r>
              <a:rPr lang="en-US" sz="1700" dirty="0" err="1">
                <a:solidFill>
                  <a:schemeClr val="tx1"/>
                </a:solidFill>
              </a:rPr>
              <a:t>noemen</a:t>
            </a:r>
            <a:r>
              <a:rPr lang="en-US" sz="1700" dirty="0">
                <a:solidFill>
                  <a:schemeClr val="tx1"/>
                </a:solidFill>
              </a:rPr>
              <a:t> we het ‘a-</a:t>
            </a:r>
            <a:r>
              <a:rPr lang="en-US" sz="1700" dirty="0" err="1">
                <a:solidFill>
                  <a:schemeClr val="tx1"/>
                </a:solidFill>
              </a:rPr>
              <a:t>specifieke</a:t>
            </a:r>
            <a:r>
              <a:rPr lang="en-US" sz="1700" dirty="0">
                <a:solidFill>
                  <a:schemeClr val="tx1"/>
                </a:solidFill>
              </a:rPr>
              <a:t> </a:t>
            </a:r>
            <a:r>
              <a:rPr lang="en-US" sz="1700" dirty="0" err="1">
                <a:solidFill>
                  <a:schemeClr val="tx1"/>
                </a:solidFill>
              </a:rPr>
              <a:t>maagklachten</a:t>
            </a:r>
            <a:r>
              <a:rPr lang="en-US" sz="1700" dirty="0">
                <a:solidFill>
                  <a:schemeClr val="tx1"/>
                </a:solidFill>
              </a:rPr>
              <a:t> </a:t>
            </a:r>
          </a:p>
          <a:p>
            <a:pPr indent="-228600" algn="l">
              <a:lnSpc>
                <a:spcPct val="110000"/>
              </a:lnSpc>
              <a:buFont typeface="Arial" panose="020B0604020202020204" pitchFamily="34" charset="0"/>
              <a:buChar char="•"/>
            </a:pPr>
            <a:r>
              <a:rPr lang="en-US" sz="1700" dirty="0" err="1">
                <a:solidFill>
                  <a:schemeClr val="tx1"/>
                </a:solidFill>
              </a:rPr>
              <a:t>Maagklachten</a:t>
            </a:r>
            <a:r>
              <a:rPr lang="en-US" sz="1700" dirty="0">
                <a:solidFill>
                  <a:schemeClr val="tx1"/>
                </a:solidFill>
              </a:rPr>
              <a:t> </a:t>
            </a:r>
            <a:r>
              <a:rPr lang="en-US" sz="1700" dirty="0" err="1">
                <a:solidFill>
                  <a:schemeClr val="tx1"/>
                </a:solidFill>
              </a:rPr>
              <a:t>zijn</a:t>
            </a:r>
            <a:r>
              <a:rPr lang="en-US" sz="1700" dirty="0">
                <a:solidFill>
                  <a:schemeClr val="tx1"/>
                </a:solidFill>
              </a:rPr>
              <a:t> </a:t>
            </a:r>
            <a:r>
              <a:rPr lang="en-US" sz="1700" dirty="0" err="1">
                <a:solidFill>
                  <a:schemeClr val="tx1"/>
                </a:solidFill>
              </a:rPr>
              <a:t>vervelend</a:t>
            </a:r>
            <a:r>
              <a:rPr lang="en-US" sz="1700" dirty="0">
                <a:solidFill>
                  <a:schemeClr val="tx1"/>
                </a:solidFill>
              </a:rPr>
              <a:t> maar </a:t>
            </a:r>
            <a:r>
              <a:rPr lang="en-US" sz="1700" dirty="0" err="1">
                <a:solidFill>
                  <a:schemeClr val="tx1"/>
                </a:solidFill>
              </a:rPr>
              <a:t>gaan</a:t>
            </a:r>
            <a:r>
              <a:rPr lang="en-US" sz="1700" dirty="0">
                <a:solidFill>
                  <a:schemeClr val="tx1"/>
                </a:solidFill>
              </a:rPr>
              <a:t> </a:t>
            </a:r>
            <a:r>
              <a:rPr lang="en-US" sz="1700" dirty="0" err="1">
                <a:solidFill>
                  <a:schemeClr val="tx1"/>
                </a:solidFill>
              </a:rPr>
              <a:t>uiteindelijk</a:t>
            </a:r>
            <a:r>
              <a:rPr lang="en-US" sz="1700" dirty="0">
                <a:solidFill>
                  <a:schemeClr val="tx1"/>
                </a:solidFill>
              </a:rPr>
              <a:t> </a:t>
            </a:r>
            <a:r>
              <a:rPr lang="en-US" sz="1700" dirty="0" err="1">
                <a:solidFill>
                  <a:schemeClr val="tx1"/>
                </a:solidFill>
              </a:rPr>
              <a:t>meestal</a:t>
            </a:r>
            <a:r>
              <a:rPr lang="en-US" sz="1700" dirty="0">
                <a:solidFill>
                  <a:schemeClr val="tx1"/>
                </a:solidFill>
              </a:rPr>
              <a:t> </a:t>
            </a:r>
            <a:r>
              <a:rPr lang="en-US" sz="1700" dirty="0" err="1">
                <a:solidFill>
                  <a:schemeClr val="tx1"/>
                </a:solidFill>
              </a:rPr>
              <a:t>vanzelf</a:t>
            </a:r>
            <a:r>
              <a:rPr lang="en-US" sz="1700" dirty="0">
                <a:solidFill>
                  <a:schemeClr val="tx1"/>
                </a:solidFill>
              </a:rPr>
              <a:t> over.</a:t>
            </a:r>
          </a:p>
          <a:p>
            <a:pPr indent="-228600" algn="l">
              <a:lnSpc>
                <a:spcPct val="110000"/>
              </a:lnSpc>
              <a:buFont typeface="Arial" panose="020B0604020202020204" pitchFamily="34" charset="0"/>
              <a:buChar char="•"/>
            </a:pPr>
            <a:endParaRPr lang="en-US" sz="1700" dirty="0">
              <a:solidFill>
                <a:schemeClr val="tx1"/>
              </a:solidFill>
            </a:endParaRPr>
          </a:p>
        </p:txBody>
      </p:sp>
      <p:pic>
        <p:nvPicPr>
          <p:cNvPr id="3074" name="Picture 2" descr="Afbeeldingsresultaat voor maagzuur">
            <a:extLst>
              <a:ext uri="{FF2B5EF4-FFF2-40B4-BE49-F238E27FC236}">
                <a16:creationId xmlns:a16="http://schemas.microsoft.com/office/drawing/2014/main" id="{1ECC6E5D-9BE0-430A-AA44-BD841E0BF5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18" r="13626" b="3"/>
          <a:stretch/>
        </p:blipFill>
        <p:spPr bwMode="auto">
          <a:xfrm>
            <a:off x="7370064" y="2505456"/>
            <a:ext cx="3494466" cy="2935224"/>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33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18D7DD0-110F-43F3-A7E4-B51873CBF1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2" name="Titel 1"/>
          <p:cNvSpPr>
            <a:spLocks noGrp="1"/>
          </p:cNvSpPr>
          <p:nvPr>
            <p:ph type="ctrTitle"/>
          </p:nvPr>
        </p:nvSpPr>
        <p:spPr>
          <a:xfrm>
            <a:off x="641074" y="1419900"/>
            <a:ext cx="2844002" cy="4018201"/>
          </a:xfrm>
        </p:spPr>
        <p:txBody>
          <a:bodyPr vert="horz" lIns="91440" tIns="45720" rIns="91440" bIns="45720" rtlCol="0" anchor="ctr">
            <a:normAutofit/>
          </a:bodyPr>
          <a:lstStyle/>
          <a:p>
            <a:pPr algn="l"/>
            <a:r>
              <a:rPr lang="en-US" sz="2800" b="1"/>
              <a:t>Oorzaken van maagklachten </a:t>
            </a:r>
            <a:endParaRPr lang="en-US" sz="2800"/>
          </a:p>
        </p:txBody>
      </p:sp>
      <p:sp>
        <p:nvSpPr>
          <p:cNvPr id="3" name="Ondertitel 2"/>
          <p:cNvSpPr>
            <a:spLocks noGrp="1"/>
          </p:cNvSpPr>
          <p:nvPr>
            <p:ph type="subTitle" idx="1"/>
          </p:nvPr>
        </p:nvSpPr>
        <p:spPr>
          <a:xfrm>
            <a:off x="4701008" y="519289"/>
            <a:ext cx="6576591" cy="6096000"/>
          </a:xfrm>
        </p:spPr>
        <p:txBody>
          <a:bodyPr vert="horz" lIns="91440" tIns="45720" rIns="91440" bIns="45720" rtlCol="0" anchor="ctr">
            <a:normAutofit/>
          </a:bodyPr>
          <a:lstStyle/>
          <a:p>
            <a:pPr algn="l">
              <a:lnSpc>
                <a:spcPct val="110000"/>
              </a:lnSpc>
            </a:pPr>
            <a:r>
              <a:rPr lang="en-US" sz="1200" dirty="0" err="1">
                <a:solidFill>
                  <a:schemeClr val="tx1"/>
                </a:solidFill>
              </a:rPr>
              <a:t>Vaak</a:t>
            </a:r>
            <a:r>
              <a:rPr lang="en-US" sz="1200" dirty="0">
                <a:solidFill>
                  <a:schemeClr val="tx1"/>
                </a:solidFill>
              </a:rPr>
              <a:t> </a:t>
            </a:r>
            <a:r>
              <a:rPr lang="en-US" sz="1200" dirty="0" err="1">
                <a:solidFill>
                  <a:schemeClr val="tx1"/>
                </a:solidFill>
              </a:rPr>
              <a:t>blijft</a:t>
            </a:r>
            <a:r>
              <a:rPr lang="en-US" sz="1200" dirty="0">
                <a:solidFill>
                  <a:schemeClr val="tx1"/>
                </a:solidFill>
              </a:rPr>
              <a:t> de </a:t>
            </a:r>
            <a:r>
              <a:rPr lang="en-US" sz="1200" dirty="0" err="1">
                <a:solidFill>
                  <a:schemeClr val="tx1"/>
                </a:solidFill>
              </a:rPr>
              <a:t>oorzaak</a:t>
            </a:r>
            <a:r>
              <a:rPr lang="en-US" sz="1200" dirty="0">
                <a:solidFill>
                  <a:schemeClr val="tx1"/>
                </a:solidFill>
              </a:rPr>
              <a:t> van </a:t>
            </a:r>
            <a:r>
              <a:rPr lang="en-US" sz="1200" dirty="0" err="1">
                <a:solidFill>
                  <a:schemeClr val="tx1"/>
                </a:solidFill>
              </a:rPr>
              <a:t>maagklachten</a:t>
            </a:r>
            <a:r>
              <a:rPr lang="en-US" sz="1200" dirty="0">
                <a:solidFill>
                  <a:schemeClr val="tx1"/>
                </a:solidFill>
              </a:rPr>
              <a:t> (gastritis),  </a:t>
            </a:r>
            <a:r>
              <a:rPr lang="en-US" sz="1200" dirty="0" err="1">
                <a:solidFill>
                  <a:schemeClr val="tx1"/>
                </a:solidFill>
              </a:rPr>
              <a:t>onduidelijk</a:t>
            </a:r>
            <a:r>
              <a:rPr lang="en-US" sz="1200" dirty="0">
                <a:solidFill>
                  <a:schemeClr val="tx1"/>
                </a:solidFill>
              </a:rPr>
              <a:t> ( a-</a:t>
            </a:r>
            <a:r>
              <a:rPr lang="en-US" sz="1200" dirty="0" err="1">
                <a:solidFill>
                  <a:schemeClr val="tx1"/>
                </a:solidFill>
              </a:rPr>
              <a:t>specifiek</a:t>
            </a:r>
            <a:r>
              <a:rPr lang="en-US" sz="1200" dirty="0">
                <a:solidFill>
                  <a:schemeClr val="tx1"/>
                </a:solidFill>
              </a:rPr>
              <a:t>). </a:t>
            </a:r>
          </a:p>
          <a:p>
            <a:pPr algn="l">
              <a:lnSpc>
                <a:spcPct val="110000"/>
              </a:lnSpc>
            </a:pPr>
            <a:r>
              <a:rPr lang="en-US" sz="1200" dirty="0">
                <a:solidFill>
                  <a:schemeClr val="tx1"/>
                </a:solidFill>
              </a:rPr>
              <a:t>De </a:t>
            </a:r>
            <a:r>
              <a:rPr lang="en-US" sz="1200" dirty="0" err="1">
                <a:solidFill>
                  <a:schemeClr val="tx1"/>
                </a:solidFill>
              </a:rPr>
              <a:t>volgende</a:t>
            </a:r>
            <a:r>
              <a:rPr lang="en-US" sz="1200" dirty="0">
                <a:solidFill>
                  <a:schemeClr val="tx1"/>
                </a:solidFill>
              </a:rPr>
              <a:t> </a:t>
            </a:r>
            <a:r>
              <a:rPr lang="en-US" sz="1200" dirty="0" err="1">
                <a:solidFill>
                  <a:schemeClr val="tx1"/>
                </a:solidFill>
              </a:rPr>
              <a:t>factoren</a:t>
            </a:r>
            <a:r>
              <a:rPr lang="en-US" sz="1200" dirty="0">
                <a:solidFill>
                  <a:schemeClr val="tx1"/>
                </a:solidFill>
              </a:rPr>
              <a:t> </a:t>
            </a:r>
            <a:r>
              <a:rPr lang="en-US" sz="1200" dirty="0" err="1">
                <a:solidFill>
                  <a:schemeClr val="tx1"/>
                </a:solidFill>
              </a:rPr>
              <a:t>kunnen</a:t>
            </a:r>
            <a:r>
              <a:rPr lang="en-US" sz="1200" dirty="0">
                <a:solidFill>
                  <a:schemeClr val="tx1"/>
                </a:solidFill>
              </a:rPr>
              <a:t> </a:t>
            </a:r>
            <a:r>
              <a:rPr lang="en-US" sz="1200" dirty="0" err="1">
                <a:solidFill>
                  <a:schemeClr val="tx1"/>
                </a:solidFill>
              </a:rPr>
              <a:t>een</a:t>
            </a:r>
            <a:r>
              <a:rPr lang="en-US" sz="1200" dirty="0">
                <a:solidFill>
                  <a:schemeClr val="tx1"/>
                </a:solidFill>
              </a:rPr>
              <a:t> </a:t>
            </a:r>
            <a:r>
              <a:rPr lang="en-US" sz="1200" dirty="0" err="1">
                <a:solidFill>
                  <a:schemeClr val="tx1"/>
                </a:solidFill>
              </a:rPr>
              <a:t>rol</a:t>
            </a:r>
            <a:r>
              <a:rPr lang="en-US" sz="1200" dirty="0">
                <a:solidFill>
                  <a:schemeClr val="tx1"/>
                </a:solidFill>
              </a:rPr>
              <a:t> </a:t>
            </a:r>
            <a:r>
              <a:rPr lang="en-US" sz="1200" dirty="0" err="1">
                <a:solidFill>
                  <a:schemeClr val="tx1"/>
                </a:solidFill>
              </a:rPr>
              <a:t>spelen</a:t>
            </a:r>
            <a:r>
              <a:rPr lang="en-US" sz="1200" dirty="0">
                <a:solidFill>
                  <a:schemeClr val="tx1"/>
                </a:solidFill>
              </a:rPr>
              <a:t>:</a:t>
            </a:r>
          </a:p>
          <a:p>
            <a:pPr indent="-228600" algn="l">
              <a:lnSpc>
                <a:spcPct val="110000"/>
              </a:lnSpc>
              <a:buFont typeface="Arial" panose="020B0604020202020204" pitchFamily="34" charset="0"/>
              <a:buChar char="•"/>
            </a:pPr>
            <a:r>
              <a:rPr lang="en-US" sz="1200" dirty="0" err="1">
                <a:solidFill>
                  <a:schemeClr val="tx1"/>
                </a:solidFill>
              </a:rPr>
              <a:t>roken</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te</a:t>
            </a:r>
            <a:r>
              <a:rPr lang="en-US" sz="1200" dirty="0">
                <a:solidFill>
                  <a:schemeClr val="tx1"/>
                </a:solidFill>
              </a:rPr>
              <a:t> </a:t>
            </a:r>
            <a:r>
              <a:rPr lang="en-US" sz="1200" dirty="0" err="1">
                <a:solidFill>
                  <a:schemeClr val="tx1"/>
                </a:solidFill>
              </a:rPr>
              <a:t>veel</a:t>
            </a:r>
            <a:r>
              <a:rPr lang="en-US" sz="1200" dirty="0">
                <a:solidFill>
                  <a:schemeClr val="tx1"/>
                </a:solidFill>
              </a:rPr>
              <a:t> </a:t>
            </a:r>
            <a:r>
              <a:rPr lang="en-US" sz="1200" dirty="0" err="1">
                <a:solidFill>
                  <a:schemeClr val="tx1"/>
                </a:solidFill>
              </a:rPr>
              <a:t>eten</a:t>
            </a:r>
            <a:endParaRPr lang="en-US" sz="1200" dirty="0">
              <a:solidFill>
                <a:schemeClr val="tx1"/>
              </a:solidFill>
            </a:endParaRPr>
          </a:p>
          <a:p>
            <a:pPr indent="-228600" algn="l">
              <a:lnSpc>
                <a:spcPct val="110000"/>
              </a:lnSpc>
              <a:buFont typeface="Arial" panose="020B0604020202020204" pitchFamily="34" charset="0"/>
              <a:buChar char="•"/>
            </a:pPr>
            <a:r>
              <a:rPr lang="en-US" sz="1200" dirty="0">
                <a:solidFill>
                  <a:schemeClr val="tx1"/>
                </a:solidFill>
              </a:rPr>
              <a:t>vet </a:t>
            </a:r>
            <a:r>
              <a:rPr lang="en-US" sz="1200" dirty="0" err="1">
                <a:solidFill>
                  <a:schemeClr val="tx1"/>
                </a:solidFill>
              </a:rPr>
              <a:t>eten</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sterk</a:t>
            </a:r>
            <a:r>
              <a:rPr lang="en-US" sz="1200" dirty="0">
                <a:solidFill>
                  <a:schemeClr val="tx1"/>
                </a:solidFill>
              </a:rPr>
              <a:t> </a:t>
            </a:r>
            <a:r>
              <a:rPr lang="en-US" sz="1200" dirty="0" err="1">
                <a:solidFill>
                  <a:schemeClr val="tx1"/>
                </a:solidFill>
              </a:rPr>
              <a:t>gekruid</a:t>
            </a:r>
            <a:r>
              <a:rPr lang="en-US" sz="1200" dirty="0">
                <a:solidFill>
                  <a:schemeClr val="tx1"/>
                </a:solidFill>
              </a:rPr>
              <a:t> </a:t>
            </a:r>
            <a:r>
              <a:rPr lang="en-US" sz="1200" dirty="0" err="1">
                <a:solidFill>
                  <a:schemeClr val="tx1"/>
                </a:solidFill>
              </a:rPr>
              <a:t>eten</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citrusvruchten</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chocolade</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pepermunt</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zure</a:t>
            </a:r>
            <a:r>
              <a:rPr lang="en-US" sz="1200" dirty="0">
                <a:solidFill>
                  <a:schemeClr val="tx1"/>
                </a:solidFill>
              </a:rPr>
              <a:t> of </a:t>
            </a:r>
            <a:r>
              <a:rPr lang="en-US" sz="1200" dirty="0" err="1">
                <a:solidFill>
                  <a:schemeClr val="tx1"/>
                </a:solidFill>
              </a:rPr>
              <a:t>koolzuurhoudende</a:t>
            </a:r>
            <a:r>
              <a:rPr lang="en-US" sz="1200" dirty="0">
                <a:solidFill>
                  <a:schemeClr val="tx1"/>
                </a:solidFill>
              </a:rPr>
              <a:t> drank</a:t>
            </a:r>
          </a:p>
          <a:p>
            <a:pPr indent="-228600" algn="l">
              <a:lnSpc>
                <a:spcPct val="110000"/>
              </a:lnSpc>
              <a:buFont typeface="Arial" panose="020B0604020202020204" pitchFamily="34" charset="0"/>
              <a:buChar char="•"/>
            </a:pPr>
            <a:r>
              <a:rPr lang="en-US" sz="1200" dirty="0" err="1">
                <a:solidFill>
                  <a:schemeClr val="tx1"/>
                </a:solidFill>
              </a:rPr>
              <a:t>koffie</a:t>
            </a:r>
            <a:endParaRPr lang="en-US" sz="1200" dirty="0">
              <a:solidFill>
                <a:schemeClr val="tx1"/>
              </a:solidFill>
            </a:endParaRPr>
          </a:p>
          <a:p>
            <a:pPr indent="-228600" algn="l">
              <a:lnSpc>
                <a:spcPct val="110000"/>
              </a:lnSpc>
              <a:buFont typeface="Arial" panose="020B0604020202020204" pitchFamily="34" charset="0"/>
              <a:buChar char="•"/>
            </a:pPr>
            <a:r>
              <a:rPr lang="en-US" sz="1200" dirty="0">
                <a:solidFill>
                  <a:schemeClr val="tx1"/>
                </a:solidFill>
              </a:rPr>
              <a:t>alcohol</a:t>
            </a:r>
          </a:p>
          <a:p>
            <a:pPr indent="-228600" algn="l">
              <a:lnSpc>
                <a:spcPct val="110000"/>
              </a:lnSpc>
              <a:buFont typeface="Arial" panose="020B0604020202020204" pitchFamily="34" charset="0"/>
              <a:buChar char="•"/>
            </a:pPr>
            <a:r>
              <a:rPr lang="en-US" sz="1200" dirty="0" err="1">
                <a:solidFill>
                  <a:schemeClr val="tx1"/>
                </a:solidFill>
              </a:rPr>
              <a:t>medicijnen</a:t>
            </a:r>
            <a:r>
              <a:rPr lang="en-US" sz="1200" dirty="0">
                <a:solidFill>
                  <a:schemeClr val="tx1"/>
                </a:solidFill>
              </a:rPr>
              <a:t>, </a:t>
            </a:r>
            <a:r>
              <a:rPr lang="en-US" sz="1200" dirty="0" err="1">
                <a:solidFill>
                  <a:schemeClr val="tx1"/>
                </a:solidFill>
              </a:rPr>
              <a:t>bijvoorbeeld</a:t>
            </a:r>
            <a:r>
              <a:rPr lang="en-US" sz="1200" dirty="0">
                <a:solidFill>
                  <a:schemeClr val="tx1"/>
                </a:solidFill>
              </a:rPr>
              <a:t> </a:t>
            </a:r>
            <a:r>
              <a:rPr lang="en-US" sz="1200" dirty="0" err="1">
                <a:solidFill>
                  <a:schemeClr val="tx1"/>
                </a:solidFill>
              </a:rPr>
              <a:t>sommige</a:t>
            </a:r>
            <a:r>
              <a:rPr lang="en-US" sz="1200" dirty="0">
                <a:solidFill>
                  <a:schemeClr val="tx1"/>
                </a:solidFill>
              </a:rPr>
              <a:t> </a:t>
            </a:r>
            <a:r>
              <a:rPr lang="en-US" sz="1200" dirty="0" err="1">
                <a:solidFill>
                  <a:schemeClr val="tx1"/>
                </a:solidFill>
              </a:rPr>
              <a:t>pijnstillers</a:t>
            </a:r>
            <a:r>
              <a:rPr lang="en-US" sz="1200" dirty="0">
                <a:solidFill>
                  <a:schemeClr val="tx1"/>
                </a:solidFill>
              </a:rPr>
              <a:t> (NSAID's), </a:t>
            </a:r>
            <a:r>
              <a:rPr lang="en-US" sz="1200" dirty="0" err="1">
                <a:solidFill>
                  <a:schemeClr val="tx1"/>
                </a:solidFill>
              </a:rPr>
              <a:t>bloedverdunners</a:t>
            </a:r>
            <a:r>
              <a:rPr lang="en-US" sz="1200" dirty="0">
                <a:solidFill>
                  <a:schemeClr val="tx1"/>
                </a:solidFill>
              </a:rPr>
              <a:t> </a:t>
            </a:r>
          </a:p>
          <a:p>
            <a:pPr algn="l">
              <a:lnSpc>
                <a:spcPct val="110000"/>
              </a:lnSpc>
            </a:pPr>
            <a:r>
              <a:rPr lang="en-US" sz="1200" dirty="0">
                <a:solidFill>
                  <a:schemeClr val="tx1"/>
                </a:solidFill>
              </a:rPr>
              <a:t>      </a:t>
            </a:r>
            <a:r>
              <a:rPr lang="en-US" sz="1200" dirty="0" err="1">
                <a:solidFill>
                  <a:schemeClr val="tx1"/>
                </a:solidFill>
              </a:rPr>
              <a:t>en</a:t>
            </a:r>
            <a:r>
              <a:rPr lang="en-US" sz="1200" dirty="0">
                <a:solidFill>
                  <a:schemeClr val="tx1"/>
                </a:solidFill>
              </a:rPr>
              <a:t> </a:t>
            </a:r>
            <a:r>
              <a:rPr lang="en-US" sz="1200" dirty="0" err="1">
                <a:solidFill>
                  <a:schemeClr val="tx1"/>
                </a:solidFill>
              </a:rPr>
              <a:t>antidepressiva</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spanningen</a:t>
            </a:r>
            <a:r>
              <a:rPr lang="en-US" sz="1200" dirty="0">
                <a:solidFill>
                  <a:schemeClr val="tx1"/>
                </a:solidFill>
              </a:rPr>
              <a:t> door angst, </a:t>
            </a:r>
            <a:r>
              <a:rPr lang="en-US" sz="1200" dirty="0" err="1">
                <a:solidFill>
                  <a:schemeClr val="tx1"/>
                </a:solidFill>
              </a:rPr>
              <a:t>somberheid</a:t>
            </a:r>
            <a:r>
              <a:rPr lang="en-US" sz="1200" dirty="0">
                <a:solidFill>
                  <a:schemeClr val="tx1"/>
                </a:solidFill>
              </a:rPr>
              <a:t> of stress</a:t>
            </a:r>
          </a:p>
          <a:p>
            <a:pPr indent="-228600" algn="l">
              <a:lnSpc>
                <a:spcPct val="110000"/>
              </a:lnSpc>
              <a:buFont typeface="Arial" panose="020B0604020202020204" pitchFamily="34" charset="0"/>
              <a:buChar char="•"/>
            </a:pPr>
            <a:r>
              <a:rPr lang="en-US" sz="1200" dirty="0" err="1">
                <a:solidFill>
                  <a:schemeClr val="tx1"/>
                </a:solidFill>
              </a:rPr>
              <a:t>verhoogde</a:t>
            </a:r>
            <a:r>
              <a:rPr lang="en-US" sz="1200" dirty="0">
                <a:solidFill>
                  <a:schemeClr val="tx1"/>
                </a:solidFill>
              </a:rPr>
              <a:t> </a:t>
            </a:r>
            <a:r>
              <a:rPr lang="en-US" sz="1200" dirty="0" err="1">
                <a:solidFill>
                  <a:schemeClr val="tx1"/>
                </a:solidFill>
              </a:rPr>
              <a:t>druk</a:t>
            </a:r>
            <a:r>
              <a:rPr lang="en-US" sz="1200" dirty="0">
                <a:solidFill>
                  <a:schemeClr val="tx1"/>
                </a:solidFill>
              </a:rPr>
              <a:t> in de </a:t>
            </a:r>
            <a:r>
              <a:rPr lang="en-US" sz="1200" dirty="0" err="1">
                <a:solidFill>
                  <a:schemeClr val="tx1"/>
                </a:solidFill>
              </a:rPr>
              <a:t>buik</a:t>
            </a:r>
            <a:r>
              <a:rPr lang="en-US" sz="1200" dirty="0">
                <a:solidFill>
                  <a:schemeClr val="tx1"/>
                </a:solidFill>
              </a:rPr>
              <a:t> door </a:t>
            </a:r>
            <a:r>
              <a:rPr lang="en-US" sz="1200" dirty="0" err="1">
                <a:solidFill>
                  <a:schemeClr val="tx1"/>
                </a:solidFill>
              </a:rPr>
              <a:t>overgewicht</a:t>
            </a:r>
            <a:r>
              <a:rPr lang="en-US" sz="1200" dirty="0">
                <a:solidFill>
                  <a:schemeClr val="tx1"/>
                </a:solidFill>
              </a:rPr>
              <a:t>, </a:t>
            </a:r>
            <a:r>
              <a:rPr lang="en-US" sz="1200" dirty="0" err="1">
                <a:solidFill>
                  <a:schemeClr val="tx1"/>
                </a:solidFill>
              </a:rPr>
              <a:t>hoesten</a:t>
            </a:r>
            <a:r>
              <a:rPr lang="en-US" sz="1200" dirty="0">
                <a:solidFill>
                  <a:schemeClr val="tx1"/>
                </a:solidFill>
              </a:rPr>
              <a:t> of </a:t>
            </a:r>
            <a:r>
              <a:rPr lang="en-US" sz="1200" dirty="0" err="1">
                <a:solidFill>
                  <a:schemeClr val="tx1"/>
                </a:solidFill>
              </a:rPr>
              <a:t>verstopping</a:t>
            </a:r>
            <a:endParaRPr lang="en-US" sz="1200" dirty="0">
              <a:solidFill>
                <a:schemeClr val="tx1"/>
              </a:solidFill>
            </a:endParaRPr>
          </a:p>
          <a:p>
            <a:pPr indent="-228600" algn="l">
              <a:lnSpc>
                <a:spcPct val="110000"/>
              </a:lnSpc>
              <a:buFont typeface="Arial" panose="020B0604020202020204" pitchFamily="34" charset="0"/>
              <a:buChar char="•"/>
            </a:pPr>
            <a:r>
              <a:rPr lang="en-US" sz="1200" dirty="0" err="1">
                <a:solidFill>
                  <a:schemeClr val="tx1"/>
                </a:solidFill>
              </a:rPr>
              <a:t>buikgriep</a:t>
            </a:r>
            <a:r>
              <a:rPr lang="en-US" sz="1200" dirty="0">
                <a:solidFill>
                  <a:schemeClr val="tx1"/>
                </a:solidFill>
              </a:rPr>
              <a:t> (</a:t>
            </a:r>
            <a:r>
              <a:rPr lang="en-US" sz="1200" dirty="0" err="1">
                <a:solidFill>
                  <a:schemeClr val="tx1"/>
                </a:solidFill>
              </a:rPr>
              <a:t>geeft</a:t>
            </a:r>
            <a:r>
              <a:rPr lang="en-US" sz="1200" dirty="0">
                <a:solidFill>
                  <a:schemeClr val="tx1"/>
                </a:solidFill>
              </a:rPr>
              <a:t> </a:t>
            </a:r>
            <a:r>
              <a:rPr lang="en-US" sz="1200" dirty="0" err="1">
                <a:solidFill>
                  <a:schemeClr val="tx1"/>
                </a:solidFill>
              </a:rPr>
              <a:t>tijdelijk</a:t>
            </a:r>
            <a:r>
              <a:rPr lang="en-US" sz="1200" dirty="0">
                <a:solidFill>
                  <a:schemeClr val="tx1"/>
                </a:solidFill>
              </a:rPr>
              <a:t> </a:t>
            </a:r>
            <a:r>
              <a:rPr lang="en-US" sz="1200" dirty="0" err="1">
                <a:solidFill>
                  <a:schemeClr val="tx1"/>
                </a:solidFill>
              </a:rPr>
              <a:t>maagklachten</a:t>
            </a:r>
            <a:r>
              <a:rPr lang="en-US" sz="1200" dirty="0">
                <a:solidFill>
                  <a:schemeClr val="tx1"/>
                </a:solidFill>
              </a:rPr>
              <a:t>, </a:t>
            </a:r>
            <a:r>
              <a:rPr lang="en-US" sz="1200" dirty="0" err="1">
                <a:solidFill>
                  <a:schemeClr val="tx1"/>
                </a:solidFill>
              </a:rPr>
              <a:t>vaak</a:t>
            </a:r>
            <a:r>
              <a:rPr lang="en-US" sz="1200" dirty="0">
                <a:solidFill>
                  <a:schemeClr val="tx1"/>
                </a:solidFill>
              </a:rPr>
              <a:t> met </a:t>
            </a:r>
            <a:r>
              <a:rPr lang="en-US" sz="1200" dirty="0" err="1">
                <a:solidFill>
                  <a:schemeClr val="tx1"/>
                </a:solidFill>
              </a:rPr>
              <a:t>overgeven</a:t>
            </a:r>
            <a:r>
              <a:rPr lang="en-US" sz="1200" dirty="0">
                <a:solidFill>
                  <a:schemeClr val="tx1"/>
                </a:solidFill>
              </a:rPr>
              <a:t> </a:t>
            </a:r>
            <a:r>
              <a:rPr lang="en-US" sz="1200" dirty="0" err="1">
                <a:solidFill>
                  <a:schemeClr val="tx1"/>
                </a:solidFill>
              </a:rPr>
              <a:t>en</a:t>
            </a:r>
            <a:r>
              <a:rPr lang="en-US" sz="1200" dirty="0">
                <a:solidFill>
                  <a:schemeClr val="tx1"/>
                </a:solidFill>
              </a:rPr>
              <a:t> </a:t>
            </a:r>
            <a:r>
              <a:rPr lang="en-US" sz="1200" dirty="0" err="1">
                <a:solidFill>
                  <a:schemeClr val="tx1"/>
                </a:solidFill>
              </a:rPr>
              <a:t>diarree</a:t>
            </a:r>
            <a:r>
              <a:rPr lang="en-US" sz="1200" dirty="0">
                <a:solidFill>
                  <a:schemeClr val="tx1"/>
                </a:solidFill>
              </a:rPr>
              <a:t>)</a:t>
            </a:r>
          </a:p>
          <a:p>
            <a:pPr indent="-228600" algn="l">
              <a:lnSpc>
                <a:spcPct val="110000"/>
              </a:lnSpc>
              <a:buFont typeface="Arial" panose="020B0604020202020204" pitchFamily="34" charset="0"/>
              <a:buChar char="•"/>
            </a:pPr>
            <a:r>
              <a:rPr lang="en-US" sz="1200" dirty="0">
                <a:solidFill>
                  <a:schemeClr val="tx1"/>
                </a:solidFill>
                <a:hlinkClick r:id="rId5"/>
              </a:rPr>
              <a:t>Helicobacter pylori</a:t>
            </a:r>
            <a:r>
              <a:rPr lang="en-US" sz="1200" dirty="0">
                <a:solidFill>
                  <a:schemeClr val="tx1"/>
                </a:solidFill>
              </a:rPr>
              <a:t>, </a:t>
            </a:r>
            <a:r>
              <a:rPr lang="en-US" sz="1200" dirty="0" err="1">
                <a:solidFill>
                  <a:schemeClr val="tx1"/>
                </a:solidFill>
              </a:rPr>
              <a:t>een</a:t>
            </a:r>
            <a:r>
              <a:rPr lang="en-US" sz="1200" dirty="0">
                <a:solidFill>
                  <a:schemeClr val="tx1"/>
                </a:solidFill>
              </a:rPr>
              <a:t> </a:t>
            </a:r>
            <a:r>
              <a:rPr lang="en-US" sz="1200" dirty="0" err="1">
                <a:solidFill>
                  <a:schemeClr val="tx1"/>
                </a:solidFill>
              </a:rPr>
              <a:t>maagbacterie</a:t>
            </a:r>
            <a:r>
              <a:rPr lang="en-US" sz="1200" dirty="0">
                <a:solidFill>
                  <a:schemeClr val="tx1"/>
                </a:solidFill>
              </a:rPr>
              <a:t> die </a:t>
            </a:r>
            <a:r>
              <a:rPr lang="en-US" sz="1200" dirty="0" err="1">
                <a:solidFill>
                  <a:schemeClr val="tx1"/>
                </a:solidFill>
              </a:rPr>
              <a:t>een</a:t>
            </a:r>
            <a:r>
              <a:rPr lang="en-US" sz="1200" dirty="0">
                <a:solidFill>
                  <a:schemeClr val="tx1"/>
                </a:solidFill>
              </a:rPr>
              <a:t> </a:t>
            </a:r>
            <a:r>
              <a:rPr lang="en-US" sz="1200" dirty="0" err="1">
                <a:solidFill>
                  <a:schemeClr val="tx1"/>
                </a:solidFill>
              </a:rPr>
              <a:t>maagzweer</a:t>
            </a:r>
            <a:r>
              <a:rPr lang="en-US" sz="1200" dirty="0">
                <a:solidFill>
                  <a:schemeClr val="tx1"/>
                </a:solidFill>
              </a:rPr>
              <a:t> </a:t>
            </a:r>
            <a:r>
              <a:rPr lang="en-US" sz="1200" dirty="0" err="1">
                <a:solidFill>
                  <a:schemeClr val="tx1"/>
                </a:solidFill>
              </a:rPr>
              <a:t>kan</a:t>
            </a:r>
            <a:r>
              <a:rPr lang="en-US" sz="1200" dirty="0">
                <a:solidFill>
                  <a:schemeClr val="tx1"/>
                </a:solidFill>
              </a:rPr>
              <a:t> </a:t>
            </a:r>
            <a:r>
              <a:rPr lang="en-US" sz="1200" dirty="0" err="1">
                <a:solidFill>
                  <a:schemeClr val="tx1"/>
                </a:solidFill>
              </a:rPr>
              <a:t>veroorzaken</a:t>
            </a:r>
            <a:endParaRPr lang="en-US" sz="1200" dirty="0">
              <a:solidFill>
                <a:schemeClr val="tx1"/>
              </a:solidFill>
            </a:endParaRPr>
          </a:p>
          <a:p>
            <a:pPr indent="-228600" algn="l">
              <a:lnSpc>
                <a:spcPct val="110000"/>
              </a:lnSpc>
              <a:buFont typeface="Arial" panose="020B0604020202020204" pitchFamily="34" charset="0"/>
              <a:buChar char="•"/>
            </a:pPr>
            <a:endParaRPr lang="en-US" sz="900" dirty="0">
              <a:solidFill>
                <a:schemeClr val="tx1"/>
              </a:solidFill>
            </a:endParaRPr>
          </a:p>
        </p:txBody>
      </p:sp>
      <p:pic>
        <p:nvPicPr>
          <p:cNvPr id="18" name="Picture 17">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93451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71" name="Picture 2">
            <a:extLst>
              <a:ext uri="{FF2B5EF4-FFF2-40B4-BE49-F238E27FC236}">
                <a16:creationId xmlns:a16="http://schemas.microsoft.com/office/drawing/2014/main" id="{E77D5960-B3B3-4AE1-8BBD-3C55D906A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9FB9CC80-2FAF-48FC-8450-4A57460F94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a:xfrm>
            <a:off x="913775" y="618517"/>
            <a:ext cx="10364451" cy="1596177"/>
          </a:xfrm>
        </p:spPr>
        <p:txBody>
          <a:bodyPr vert="horz" lIns="91440" tIns="45720" rIns="91440" bIns="45720" rtlCol="0" anchor="ctr">
            <a:normAutofit/>
          </a:bodyPr>
          <a:lstStyle/>
          <a:p>
            <a:r>
              <a:rPr lang="en-US" sz="3600" b="1"/>
              <a:t>Adviezen bij (chronische) maagklachten?</a:t>
            </a:r>
            <a:endParaRPr lang="en-US" sz="3600"/>
          </a:p>
        </p:txBody>
      </p:sp>
      <p:pic>
        <p:nvPicPr>
          <p:cNvPr id="4098" name="Picture 2" descr="Afbeeldingsresultaat voor advies">
            <a:extLst>
              <a:ext uri="{FF2B5EF4-FFF2-40B4-BE49-F238E27FC236}">
                <a16:creationId xmlns:a16="http://schemas.microsoft.com/office/drawing/2014/main" id="{149C1F26-5072-4405-AAB3-0C63DB3CAC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774" y="3099451"/>
            <a:ext cx="3494466" cy="1747233"/>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3" name="Ondertitel 2"/>
          <p:cNvSpPr>
            <a:spLocks noGrp="1"/>
          </p:cNvSpPr>
          <p:nvPr>
            <p:ph type="subTitle" idx="1"/>
          </p:nvPr>
        </p:nvSpPr>
        <p:spPr>
          <a:xfrm>
            <a:off x="4837814" y="1772356"/>
            <a:ext cx="6439786" cy="4018843"/>
          </a:xfrm>
        </p:spPr>
        <p:txBody>
          <a:bodyPr vert="horz" lIns="91440" tIns="45720" rIns="91440" bIns="45720" rtlCol="0">
            <a:normAutofit fontScale="85000" lnSpcReduction="20000"/>
          </a:bodyPr>
          <a:lstStyle/>
          <a:p>
            <a:pPr marL="400050" indent="-285750" algn="l">
              <a:lnSpc>
                <a:spcPct val="110000"/>
              </a:lnSpc>
              <a:buFont typeface="Arial" panose="020B0604020202020204" pitchFamily="34" charset="0"/>
              <a:buChar char="•"/>
            </a:pPr>
            <a:r>
              <a:rPr lang="en-US" sz="1700" b="1" dirty="0">
                <a:solidFill>
                  <a:schemeClr val="tx1"/>
                </a:solidFill>
              </a:rPr>
              <a:t>Stop met </a:t>
            </a:r>
            <a:r>
              <a:rPr lang="en-US" sz="1700" b="1" dirty="0" err="1">
                <a:solidFill>
                  <a:schemeClr val="tx1"/>
                </a:solidFill>
              </a:rPr>
              <a:t>roken</a:t>
            </a:r>
            <a:endParaRPr lang="en-US" sz="1700" b="1" dirty="0">
              <a:solidFill>
                <a:schemeClr val="tx1"/>
              </a:solidFill>
            </a:endParaRPr>
          </a:p>
          <a:p>
            <a:pPr marL="285750" indent="-285750" algn="l">
              <a:buFont typeface="Arial" panose="020B0604020202020204" pitchFamily="34" charset="0"/>
              <a:buChar char="•"/>
            </a:pPr>
            <a:r>
              <a:rPr lang="en-US" sz="1700" b="1" dirty="0" err="1">
                <a:solidFill>
                  <a:schemeClr val="tx1"/>
                </a:solidFill>
              </a:rPr>
              <a:t>Leef</a:t>
            </a:r>
            <a:r>
              <a:rPr lang="en-US" sz="1700" b="1" dirty="0">
                <a:solidFill>
                  <a:schemeClr val="tx1"/>
                </a:solidFill>
              </a:rPr>
              <a:t> </a:t>
            </a:r>
            <a:r>
              <a:rPr lang="en-US" sz="1700" b="1" dirty="0" err="1">
                <a:solidFill>
                  <a:schemeClr val="tx1"/>
                </a:solidFill>
              </a:rPr>
              <a:t>gezond</a:t>
            </a:r>
            <a:endParaRPr lang="en-US" sz="1700" dirty="0">
              <a:solidFill>
                <a:schemeClr val="tx1"/>
              </a:solidFill>
            </a:endParaRPr>
          </a:p>
          <a:p>
            <a:pPr marL="285750" indent="-285750" algn="l">
              <a:buFont typeface="Arial" panose="020B0604020202020204" pitchFamily="34" charset="0"/>
              <a:buChar char="•"/>
            </a:pPr>
            <a:r>
              <a:rPr lang="nl-NL" sz="1800" b="1" dirty="0">
                <a:solidFill>
                  <a:schemeClr val="tx1"/>
                </a:solidFill>
              </a:rPr>
              <a:t>Eet regelmatig</a:t>
            </a:r>
          </a:p>
          <a:p>
            <a:pPr marL="285750" indent="-285750" algn="l">
              <a:buFont typeface="Arial" panose="020B0604020202020204" pitchFamily="34" charset="0"/>
              <a:buChar char="•"/>
            </a:pPr>
            <a:r>
              <a:rPr lang="nl-NL" sz="1800" b="1" dirty="0">
                <a:solidFill>
                  <a:schemeClr val="tx1"/>
                </a:solidFill>
              </a:rPr>
              <a:t>Kauw goed</a:t>
            </a:r>
          </a:p>
          <a:p>
            <a:pPr marL="285750" indent="-285750" algn="l">
              <a:buFont typeface="Arial" panose="020B0604020202020204" pitchFamily="34" charset="0"/>
              <a:buChar char="•"/>
            </a:pPr>
            <a:r>
              <a:rPr lang="nl-NL" sz="1800" b="1" dirty="0">
                <a:solidFill>
                  <a:schemeClr val="tx1"/>
                </a:solidFill>
              </a:rPr>
              <a:t>Zorg voor een goede stoelgang</a:t>
            </a:r>
          </a:p>
          <a:p>
            <a:pPr marL="285750" indent="-285750" algn="l">
              <a:buFont typeface="Arial" panose="020B0604020202020204" pitchFamily="34" charset="0"/>
              <a:buChar char="•"/>
            </a:pPr>
            <a:r>
              <a:rPr lang="nl-NL" sz="1800" b="1" dirty="0">
                <a:solidFill>
                  <a:schemeClr val="tx1"/>
                </a:solidFill>
              </a:rPr>
              <a:t>Vermijd voedingsmiddelen die bij u klachten geven</a:t>
            </a:r>
          </a:p>
          <a:p>
            <a:pPr marL="285750" indent="-285750" algn="l">
              <a:buFont typeface="Arial" panose="020B0604020202020204" pitchFamily="34" charset="0"/>
              <a:buChar char="•"/>
            </a:pPr>
            <a:r>
              <a:rPr lang="nl-NL" sz="1800" b="1" dirty="0">
                <a:solidFill>
                  <a:schemeClr val="tx1"/>
                </a:solidFill>
              </a:rPr>
              <a:t>Medicijnen vóór, tijdens of na de maaltijd innemen</a:t>
            </a:r>
            <a:endParaRPr lang="en-US" sz="1700" dirty="0">
              <a:solidFill>
                <a:schemeClr val="tx1"/>
              </a:solidFill>
            </a:endParaRPr>
          </a:p>
          <a:p>
            <a:pPr marL="342900" indent="-228600" algn="l">
              <a:lnSpc>
                <a:spcPct val="110000"/>
              </a:lnSpc>
              <a:buFont typeface="Arial" panose="020B0604020202020204" pitchFamily="34" charset="0"/>
              <a:buChar char="•"/>
            </a:pPr>
            <a:r>
              <a:rPr lang="en-US" sz="1700" b="1" dirty="0" err="1">
                <a:solidFill>
                  <a:schemeClr val="tx1"/>
                </a:solidFill>
              </a:rPr>
              <a:t>afvallen</a:t>
            </a:r>
            <a:r>
              <a:rPr lang="en-US" sz="1700" b="1" dirty="0">
                <a:solidFill>
                  <a:schemeClr val="tx1"/>
                </a:solidFill>
              </a:rPr>
              <a:t>: </a:t>
            </a:r>
            <a:r>
              <a:rPr lang="en-US" sz="1700" dirty="0" err="1">
                <a:solidFill>
                  <a:schemeClr val="tx1"/>
                </a:solidFill>
              </a:rPr>
              <a:t>als</a:t>
            </a:r>
            <a:r>
              <a:rPr lang="en-US" sz="1700" dirty="0">
                <a:solidFill>
                  <a:schemeClr val="tx1"/>
                </a:solidFill>
              </a:rPr>
              <a:t> de </a:t>
            </a:r>
            <a:r>
              <a:rPr lang="en-US" sz="1700" dirty="0" err="1">
                <a:solidFill>
                  <a:schemeClr val="tx1"/>
                </a:solidFill>
              </a:rPr>
              <a:t>patiënt</a:t>
            </a:r>
            <a:r>
              <a:rPr lang="en-US" sz="1700" dirty="0">
                <a:solidFill>
                  <a:schemeClr val="tx1"/>
                </a:solidFill>
              </a:rPr>
              <a:t> </a:t>
            </a:r>
            <a:r>
              <a:rPr lang="en-US" sz="1700" dirty="0" err="1">
                <a:solidFill>
                  <a:schemeClr val="tx1"/>
                </a:solidFill>
              </a:rPr>
              <a:t>te</a:t>
            </a:r>
            <a:r>
              <a:rPr lang="en-US" sz="1700" dirty="0">
                <a:solidFill>
                  <a:schemeClr val="tx1"/>
                </a:solidFill>
              </a:rPr>
              <a:t> </a:t>
            </a:r>
            <a:r>
              <a:rPr lang="en-US" sz="1700" dirty="0" err="1">
                <a:solidFill>
                  <a:schemeClr val="tx1"/>
                </a:solidFill>
              </a:rPr>
              <a:t>zwaar</a:t>
            </a:r>
            <a:r>
              <a:rPr lang="en-US" sz="1700" dirty="0">
                <a:solidFill>
                  <a:schemeClr val="tx1"/>
                </a:solidFill>
              </a:rPr>
              <a:t> is, </a:t>
            </a:r>
            <a:r>
              <a:rPr lang="en-US" sz="1700" dirty="0" err="1">
                <a:solidFill>
                  <a:schemeClr val="tx1"/>
                </a:solidFill>
              </a:rPr>
              <a:t>helpt</a:t>
            </a:r>
            <a:r>
              <a:rPr lang="en-US" sz="1700" dirty="0">
                <a:solidFill>
                  <a:schemeClr val="tx1"/>
                </a:solidFill>
              </a:rPr>
              <a:t> </a:t>
            </a:r>
            <a:r>
              <a:rPr lang="en-US" sz="1700" dirty="0" err="1">
                <a:solidFill>
                  <a:schemeClr val="tx1"/>
                </a:solidFill>
              </a:rPr>
              <a:t>afvallen</a:t>
            </a:r>
            <a:r>
              <a:rPr lang="en-US" sz="1700" dirty="0">
                <a:solidFill>
                  <a:schemeClr val="tx1"/>
                </a:solidFill>
              </a:rPr>
              <a:t> </a:t>
            </a:r>
            <a:r>
              <a:rPr lang="en-US" sz="1700" dirty="0" err="1">
                <a:solidFill>
                  <a:schemeClr val="tx1"/>
                </a:solidFill>
              </a:rPr>
              <a:t>vaak</a:t>
            </a:r>
            <a:r>
              <a:rPr lang="en-US" sz="1700" dirty="0">
                <a:solidFill>
                  <a:schemeClr val="tx1"/>
                </a:solidFill>
              </a:rPr>
              <a:t> om de </a:t>
            </a:r>
            <a:r>
              <a:rPr lang="en-US" sz="1700" dirty="0" err="1">
                <a:solidFill>
                  <a:schemeClr val="tx1"/>
                </a:solidFill>
              </a:rPr>
              <a:t>klachten</a:t>
            </a:r>
            <a:r>
              <a:rPr lang="en-US" sz="1700" dirty="0">
                <a:solidFill>
                  <a:schemeClr val="tx1"/>
                </a:solidFill>
              </a:rPr>
              <a:t> </a:t>
            </a:r>
            <a:r>
              <a:rPr lang="en-US" sz="1700" dirty="0" err="1">
                <a:solidFill>
                  <a:schemeClr val="tx1"/>
                </a:solidFill>
              </a:rPr>
              <a:t>te</a:t>
            </a:r>
            <a:r>
              <a:rPr lang="en-US" sz="1700" dirty="0">
                <a:solidFill>
                  <a:schemeClr val="tx1"/>
                </a:solidFill>
              </a:rPr>
              <a:t> </a:t>
            </a:r>
            <a:r>
              <a:rPr lang="en-US" sz="1700" dirty="0" err="1">
                <a:solidFill>
                  <a:schemeClr val="tx1"/>
                </a:solidFill>
              </a:rPr>
              <a:t>verminderen</a:t>
            </a:r>
            <a:endParaRPr lang="en-US" sz="1700" dirty="0">
              <a:solidFill>
                <a:schemeClr val="tx1"/>
              </a:solidFill>
            </a:endParaRPr>
          </a:p>
          <a:p>
            <a:pPr marL="114300" algn="l">
              <a:lnSpc>
                <a:spcPct val="110000"/>
              </a:lnSpc>
            </a:pPr>
            <a:r>
              <a:rPr lang="en-US" sz="1700" i="1" dirty="0">
                <a:solidFill>
                  <a:schemeClr val="tx1"/>
                </a:solidFill>
              </a:rPr>
              <a:t>(</a:t>
            </a:r>
            <a:r>
              <a:rPr lang="en-US" sz="1700" i="1" dirty="0" err="1">
                <a:solidFill>
                  <a:schemeClr val="tx1"/>
                </a:solidFill>
              </a:rPr>
              <a:t>Een</a:t>
            </a:r>
            <a:r>
              <a:rPr lang="en-US" sz="1700" i="1" dirty="0">
                <a:solidFill>
                  <a:schemeClr val="tx1"/>
                </a:solidFill>
              </a:rPr>
              <a:t> </a:t>
            </a:r>
            <a:r>
              <a:rPr lang="en-US" sz="1700" i="1" dirty="0" err="1">
                <a:solidFill>
                  <a:schemeClr val="tx1"/>
                </a:solidFill>
              </a:rPr>
              <a:t>gewichtsvermindering</a:t>
            </a:r>
            <a:r>
              <a:rPr lang="en-US" sz="1700" i="1" dirty="0">
                <a:solidFill>
                  <a:schemeClr val="tx1"/>
                </a:solidFill>
              </a:rPr>
              <a:t> van 10 </a:t>
            </a:r>
            <a:r>
              <a:rPr lang="en-US" sz="1700" i="1" dirty="0" err="1">
                <a:solidFill>
                  <a:schemeClr val="tx1"/>
                </a:solidFill>
              </a:rPr>
              <a:t>procent</a:t>
            </a:r>
            <a:r>
              <a:rPr lang="en-US" sz="1700" i="1" dirty="0">
                <a:solidFill>
                  <a:schemeClr val="tx1"/>
                </a:solidFill>
              </a:rPr>
              <a:t> (</a:t>
            </a:r>
            <a:r>
              <a:rPr lang="en-US" sz="1700" i="1" dirty="0" err="1">
                <a:solidFill>
                  <a:schemeClr val="tx1"/>
                </a:solidFill>
              </a:rPr>
              <a:t>bijvoorbeeld</a:t>
            </a:r>
            <a:r>
              <a:rPr lang="en-US" sz="1700" i="1" dirty="0">
                <a:solidFill>
                  <a:schemeClr val="tx1"/>
                </a:solidFill>
              </a:rPr>
              <a:t> 9 kilo </a:t>
            </a:r>
            <a:r>
              <a:rPr lang="en-US" sz="1700" i="1" dirty="0" err="1">
                <a:solidFill>
                  <a:schemeClr val="tx1"/>
                </a:solidFill>
              </a:rPr>
              <a:t>bij</a:t>
            </a:r>
            <a:r>
              <a:rPr lang="en-US" sz="1700" i="1" dirty="0">
                <a:solidFill>
                  <a:schemeClr val="tx1"/>
                </a:solidFill>
              </a:rPr>
              <a:t> </a:t>
            </a:r>
            <a:r>
              <a:rPr lang="en-US" sz="1700" i="1" dirty="0" err="1">
                <a:solidFill>
                  <a:schemeClr val="tx1"/>
                </a:solidFill>
              </a:rPr>
              <a:t>iemand</a:t>
            </a:r>
            <a:r>
              <a:rPr lang="en-US" sz="1700" i="1" dirty="0">
                <a:solidFill>
                  <a:schemeClr val="tx1"/>
                </a:solidFill>
              </a:rPr>
              <a:t> die 90 kilo </a:t>
            </a:r>
            <a:r>
              <a:rPr lang="en-US" sz="1700" i="1" dirty="0" err="1">
                <a:solidFill>
                  <a:schemeClr val="tx1"/>
                </a:solidFill>
              </a:rPr>
              <a:t>weegt</a:t>
            </a:r>
            <a:r>
              <a:rPr lang="en-US" sz="1700" i="1" dirty="0">
                <a:solidFill>
                  <a:schemeClr val="tx1"/>
                </a:solidFill>
              </a:rPr>
              <a:t>) </a:t>
            </a:r>
            <a:r>
              <a:rPr lang="en-US" sz="1700" i="1" dirty="0" err="1">
                <a:solidFill>
                  <a:schemeClr val="tx1"/>
                </a:solidFill>
              </a:rPr>
              <a:t>kan</a:t>
            </a:r>
            <a:r>
              <a:rPr lang="en-US" sz="1700" i="1" dirty="0">
                <a:solidFill>
                  <a:schemeClr val="tx1"/>
                </a:solidFill>
              </a:rPr>
              <a:t> al </a:t>
            </a:r>
            <a:r>
              <a:rPr lang="en-US" sz="1700" i="1" dirty="0" err="1">
                <a:solidFill>
                  <a:schemeClr val="tx1"/>
                </a:solidFill>
              </a:rPr>
              <a:t>helpen</a:t>
            </a:r>
            <a:r>
              <a:rPr lang="en-US" sz="1700" i="1" dirty="0">
                <a:solidFill>
                  <a:schemeClr val="tx1"/>
                </a:solidFill>
              </a:rPr>
              <a:t>) </a:t>
            </a:r>
          </a:p>
          <a:p>
            <a:pPr marL="114300" algn="l">
              <a:lnSpc>
                <a:spcPct val="110000"/>
              </a:lnSpc>
            </a:pPr>
            <a:r>
              <a:rPr lang="en-US" sz="1700" dirty="0">
                <a:solidFill>
                  <a:schemeClr val="tx1"/>
                </a:solidFill>
              </a:rPr>
              <a:t> </a:t>
            </a:r>
            <a:r>
              <a:rPr lang="en-US" sz="1700" i="1" dirty="0" err="1">
                <a:solidFill>
                  <a:schemeClr val="tx1"/>
                </a:solidFill>
              </a:rPr>
              <a:t>refluxklachten</a:t>
            </a:r>
            <a:r>
              <a:rPr lang="en-US" sz="1700" i="1" dirty="0">
                <a:solidFill>
                  <a:schemeClr val="tx1"/>
                </a:solidFill>
              </a:rPr>
              <a:t> </a:t>
            </a:r>
            <a:r>
              <a:rPr lang="en-US" sz="1700" i="1" dirty="0" err="1">
                <a:solidFill>
                  <a:schemeClr val="tx1"/>
                </a:solidFill>
              </a:rPr>
              <a:t>kunnen</a:t>
            </a:r>
            <a:r>
              <a:rPr lang="en-US" sz="1700" i="1" dirty="0">
                <a:solidFill>
                  <a:schemeClr val="tx1"/>
                </a:solidFill>
              </a:rPr>
              <a:t> door </a:t>
            </a:r>
            <a:r>
              <a:rPr lang="en-US" sz="1700" i="1" dirty="0" err="1">
                <a:solidFill>
                  <a:schemeClr val="tx1"/>
                </a:solidFill>
              </a:rPr>
              <a:t>andere</a:t>
            </a:r>
            <a:r>
              <a:rPr lang="en-US" sz="1700" i="1" dirty="0">
                <a:solidFill>
                  <a:schemeClr val="tx1"/>
                </a:solidFill>
              </a:rPr>
              <a:t> </a:t>
            </a:r>
            <a:r>
              <a:rPr lang="en-US" sz="1700" i="1" dirty="0" err="1">
                <a:solidFill>
                  <a:schemeClr val="tx1"/>
                </a:solidFill>
              </a:rPr>
              <a:t>oorzaken</a:t>
            </a:r>
            <a:r>
              <a:rPr lang="en-US" sz="1700" i="1" dirty="0">
                <a:solidFill>
                  <a:schemeClr val="tx1"/>
                </a:solidFill>
              </a:rPr>
              <a:t> </a:t>
            </a:r>
            <a:r>
              <a:rPr lang="en-US" sz="1700" i="1" dirty="0" err="1">
                <a:solidFill>
                  <a:schemeClr val="tx1"/>
                </a:solidFill>
              </a:rPr>
              <a:t>ontstaan</a:t>
            </a:r>
            <a:r>
              <a:rPr lang="en-US" sz="1700" i="1" dirty="0">
                <a:solidFill>
                  <a:schemeClr val="tx1"/>
                </a:solidFill>
              </a:rPr>
              <a:t>: </a:t>
            </a:r>
            <a:r>
              <a:rPr lang="en-US" sz="1700" i="1" dirty="0" err="1">
                <a:solidFill>
                  <a:schemeClr val="tx1"/>
                </a:solidFill>
              </a:rPr>
              <a:t>zwangerschap</a:t>
            </a:r>
            <a:r>
              <a:rPr lang="en-US" sz="1700" i="1" dirty="0">
                <a:solidFill>
                  <a:schemeClr val="tx1"/>
                </a:solidFill>
              </a:rPr>
              <a:t>, </a:t>
            </a:r>
            <a:r>
              <a:rPr lang="en-US" sz="1700" i="1" dirty="0" err="1">
                <a:solidFill>
                  <a:schemeClr val="tx1"/>
                </a:solidFill>
              </a:rPr>
              <a:t>breuk</a:t>
            </a:r>
            <a:r>
              <a:rPr lang="en-US" sz="1700" i="1" dirty="0">
                <a:solidFill>
                  <a:schemeClr val="tx1"/>
                </a:solidFill>
              </a:rPr>
              <a:t> </a:t>
            </a:r>
            <a:r>
              <a:rPr lang="en-US" sz="1700" i="1" dirty="0" err="1">
                <a:solidFill>
                  <a:schemeClr val="tx1"/>
                </a:solidFill>
              </a:rPr>
              <a:t>middenrif</a:t>
            </a:r>
            <a:r>
              <a:rPr lang="en-US" sz="1700" i="1" dirty="0">
                <a:solidFill>
                  <a:schemeClr val="tx1"/>
                </a:solidFill>
              </a:rPr>
              <a:t>, </a:t>
            </a:r>
            <a:r>
              <a:rPr lang="en-US" sz="1700" i="1" dirty="0" err="1">
                <a:solidFill>
                  <a:schemeClr val="tx1"/>
                </a:solidFill>
              </a:rPr>
              <a:t>infectie</a:t>
            </a:r>
            <a:r>
              <a:rPr lang="en-US" sz="1700" i="1" dirty="0">
                <a:solidFill>
                  <a:schemeClr val="tx1"/>
                </a:solidFill>
              </a:rPr>
              <a:t> </a:t>
            </a:r>
            <a:r>
              <a:rPr lang="en-US" sz="1700" i="1" dirty="0" err="1">
                <a:solidFill>
                  <a:schemeClr val="tx1"/>
                </a:solidFill>
              </a:rPr>
              <a:t>bacterie</a:t>
            </a:r>
            <a:endParaRPr lang="en-US" sz="1700" i="1" dirty="0">
              <a:solidFill>
                <a:schemeClr val="tx1"/>
              </a:solidFill>
            </a:endParaRPr>
          </a:p>
          <a:p>
            <a:pPr marL="114300" algn="l">
              <a:lnSpc>
                <a:spcPct val="110000"/>
              </a:lnSpc>
            </a:pPr>
            <a:endParaRPr lang="en-US" sz="1700" dirty="0">
              <a:solidFill>
                <a:schemeClr val="tx1"/>
              </a:solidFill>
            </a:endParaRPr>
          </a:p>
          <a:p>
            <a:pPr marL="114300" algn="l">
              <a:lnSpc>
                <a:spcPct val="110000"/>
              </a:lnSpc>
            </a:pPr>
            <a:endParaRPr lang="en-US" sz="1700" dirty="0">
              <a:solidFill>
                <a:schemeClr val="tx1"/>
              </a:solidFill>
            </a:endParaRPr>
          </a:p>
          <a:p>
            <a:pPr indent="-228600" algn="l">
              <a:lnSpc>
                <a:spcPct val="110000"/>
              </a:lnSpc>
              <a:buFont typeface="Arial" panose="020B0604020202020204" pitchFamily="34" charset="0"/>
              <a:buChar char="•"/>
            </a:pPr>
            <a:endParaRPr lang="en-US" sz="1700" dirty="0">
              <a:solidFill>
                <a:schemeClr val="tx1"/>
              </a:solidFill>
            </a:endParaRPr>
          </a:p>
        </p:txBody>
      </p:sp>
    </p:spTree>
    <p:extLst>
      <p:ext uri="{BB962C8B-B14F-4D97-AF65-F5344CB8AC3E}">
        <p14:creationId xmlns:p14="http://schemas.microsoft.com/office/powerpoint/2010/main" val="218984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A29CAD9-00D9-4D79-B982-85CD7FBD3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2">
            <a:extLst>
              <a:ext uri="{FF2B5EF4-FFF2-40B4-BE49-F238E27FC236}">
                <a16:creationId xmlns:a16="http://schemas.microsoft.com/office/drawing/2014/main" id="{3F01E04B-E3A4-4B2D-92DF-752C4E7EF9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fbeeldingsresultaat voor maagzuurremmer">
            <a:extLst>
              <a:ext uri="{FF2B5EF4-FFF2-40B4-BE49-F238E27FC236}">
                <a16:creationId xmlns:a16="http://schemas.microsoft.com/office/drawing/2014/main" id="{27A1218A-4833-4BC3-A353-CB405B308A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20" y="1138818"/>
            <a:ext cx="6002432" cy="4577730"/>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75" name="Picture 74">
            <a:extLst>
              <a:ext uri="{FF2B5EF4-FFF2-40B4-BE49-F238E27FC236}">
                <a16:creationId xmlns:a16="http://schemas.microsoft.com/office/drawing/2014/main" id="{765896F8-7BC7-4574-8E2B-4A1A603670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ndertitel 2"/>
          <p:cNvSpPr>
            <a:spLocks noGrp="1"/>
          </p:cNvSpPr>
          <p:nvPr>
            <p:ph type="subTitle" idx="1"/>
          </p:nvPr>
        </p:nvSpPr>
        <p:spPr>
          <a:xfrm>
            <a:off x="7570383" y="2307102"/>
            <a:ext cx="3707844" cy="3576173"/>
          </a:xfrm>
        </p:spPr>
        <p:txBody>
          <a:bodyPr>
            <a:normAutofit/>
          </a:bodyPr>
          <a:lstStyle/>
          <a:p>
            <a:pPr algn="l">
              <a:lnSpc>
                <a:spcPct val="110000"/>
              </a:lnSpc>
            </a:pPr>
            <a:r>
              <a:rPr lang="nl-NL" sz="1200" dirty="0"/>
              <a:t>Medicijnen zijn vaak niet nodig bij maagklachten.</a:t>
            </a:r>
          </a:p>
          <a:p>
            <a:pPr algn="l">
              <a:lnSpc>
                <a:spcPct val="110000"/>
              </a:lnSpc>
            </a:pPr>
            <a:r>
              <a:rPr lang="nl-NL" sz="1200" dirty="0" err="1"/>
              <a:t>Evt</a:t>
            </a:r>
            <a:r>
              <a:rPr lang="nl-NL" sz="1200" dirty="0"/>
              <a:t> stappenplan:</a:t>
            </a:r>
          </a:p>
          <a:p>
            <a:pPr marL="171450" indent="-171450" algn="l">
              <a:lnSpc>
                <a:spcPct val="110000"/>
              </a:lnSpc>
              <a:buFont typeface="Arial" panose="020B0604020202020204" pitchFamily="34" charset="0"/>
              <a:buChar char="•"/>
            </a:pPr>
            <a:r>
              <a:rPr lang="nl-NL" sz="1200" dirty="0"/>
              <a:t>Antacidum ( </a:t>
            </a:r>
            <a:r>
              <a:rPr lang="nl-NL" sz="1200" dirty="0" err="1"/>
              <a:t>aldegraat</a:t>
            </a:r>
            <a:r>
              <a:rPr lang="nl-NL" sz="1200" dirty="0"/>
              <a:t>/magnesium hydroxide suspensie) </a:t>
            </a:r>
          </a:p>
          <a:p>
            <a:pPr marL="171450" indent="-171450" algn="l">
              <a:lnSpc>
                <a:spcPct val="110000"/>
              </a:lnSpc>
              <a:buFont typeface="Arial" panose="020B0604020202020204" pitchFamily="34" charset="0"/>
              <a:buChar char="•"/>
            </a:pPr>
            <a:r>
              <a:rPr lang="nl-NL" sz="1200" dirty="0"/>
              <a:t>H2 receptorantagonist ( ranitidine)</a:t>
            </a:r>
          </a:p>
          <a:p>
            <a:pPr marL="171450" indent="-171450" algn="l">
              <a:lnSpc>
                <a:spcPct val="110000"/>
              </a:lnSpc>
              <a:buFont typeface="Arial" panose="020B0604020202020204" pitchFamily="34" charset="0"/>
              <a:buChar char="•"/>
            </a:pPr>
            <a:r>
              <a:rPr lang="nl-NL" sz="1200" dirty="0"/>
              <a:t>Protonpompremmer ( Omeprazol)</a:t>
            </a:r>
          </a:p>
          <a:p>
            <a:pPr>
              <a:lnSpc>
                <a:spcPct val="110000"/>
              </a:lnSpc>
            </a:pPr>
            <a:endParaRPr lang="nl-NL" sz="1200" dirty="0"/>
          </a:p>
          <a:p>
            <a:pPr>
              <a:lnSpc>
                <a:spcPct val="110000"/>
              </a:lnSpc>
            </a:pPr>
            <a:endParaRPr lang="nl-NL" sz="1200" dirty="0"/>
          </a:p>
        </p:txBody>
      </p:sp>
      <p:sp>
        <p:nvSpPr>
          <p:cNvPr id="2" name="Titel 1"/>
          <p:cNvSpPr>
            <a:spLocks noGrp="1"/>
          </p:cNvSpPr>
          <p:nvPr>
            <p:ph type="ctrTitle"/>
          </p:nvPr>
        </p:nvSpPr>
        <p:spPr>
          <a:xfrm>
            <a:off x="7570382" y="957487"/>
            <a:ext cx="3707844" cy="1138600"/>
          </a:xfrm>
        </p:spPr>
        <p:txBody>
          <a:bodyPr>
            <a:normAutofit/>
          </a:bodyPr>
          <a:lstStyle/>
          <a:p>
            <a:r>
              <a:rPr lang="nl-NL" sz="3700" b="1" dirty="0"/>
              <a:t>Medicijnen bij maagklachten</a:t>
            </a:r>
            <a:endParaRPr lang="nl-NL" sz="3700" dirty="0"/>
          </a:p>
        </p:txBody>
      </p:sp>
    </p:spTree>
    <p:extLst>
      <p:ext uri="{BB962C8B-B14F-4D97-AF65-F5344CB8AC3E}">
        <p14:creationId xmlns:p14="http://schemas.microsoft.com/office/powerpoint/2010/main" val="2873115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2" y="313509"/>
            <a:ext cx="8689976" cy="718457"/>
          </a:xfrm>
        </p:spPr>
        <p:txBody>
          <a:bodyPr>
            <a:normAutofit fontScale="90000"/>
          </a:bodyPr>
          <a:lstStyle/>
          <a:p>
            <a:r>
              <a:rPr lang="nl-NL" dirty="0"/>
              <a:t>Gastroscopie</a:t>
            </a:r>
          </a:p>
        </p:txBody>
      </p:sp>
      <p:sp>
        <p:nvSpPr>
          <p:cNvPr id="3" name="Ondertitel 2"/>
          <p:cNvSpPr>
            <a:spLocks noGrp="1"/>
          </p:cNvSpPr>
          <p:nvPr>
            <p:ph type="subTitle" idx="1"/>
          </p:nvPr>
        </p:nvSpPr>
        <p:spPr>
          <a:xfrm>
            <a:off x="1751012" y="1149532"/>
            <a:ext cx="8689976" cy="4108268"/>
          </a:xfrm>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786" y="1141672"/>
            <a:ext cx="7624427" cy="4958682"/>
          </a:xfrm>
          <a:prstGeom prst="rect">
            <a:avLst/>
          </a:prstGeom>
        </p:spPr>
      </p:pic>
    </p:spTree>
    <p:extLst>
      <p:ext uri="{BB962C8B-B14F-4D97-AF65-F5344CB8AC3E}">
        <p14:creationId xmlns:p14="http://schemas.microsoft.com/office/powerpoint/2010/main" val="2865413233"/>
      </p:ext>
    </p:extLst>
  </p:cSld>
  <p:clrMapOvr>
    <a:masterClrMapping/>
  </p:clrMapOvr>
</p:sld>
</file>

<file path=ppt/theme/theme1.xml><?xml version="1.0" encoding="utf-8"?>
<a:theme xmlns:a="http://schemas.openxmlformats.org/drawingml/2006/main" name="Druppel">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otalTime>36</TotalTime>
  <Words>375</Words>
  <Application>Microsoft Office PowerPoint</Application>
  <PresentationFormat>Breedbeeld</PresentationFormat>
  <Paragraphs>66</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Tw Cen MT</vt:lpstr>
      <vt:lpstr>Druppel</vt:lpstr>
      <vt:lpstr>Maagklachten</vt:lpstr>
      <vt:lpstr>PowerPoint-presentatie</vt:lpstr>
      <vt:lpstr>Maag (gaster, ventriculus)</vt:lpstr>
      <vt:lpstr>Wat zijn maagklachten? </vt:lpstr>
      <vt:lpstr>Maagklachten</vt:lpstr>
      <vt:lpstr>Oorzaken van maagklachten </vt:lpstr>
      <vt:lpstr>Adviezen bij (chronische) maagklachten?</vt:lpstr>
      <vt:lpstr>Medicijnen bij maagklachten</vt:lpstr>
      <vt:lpstr>Gastroscopie</vt:lpstr>
      <vt:lpstr>Wanneer contact opnemen bij een maagzweer?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Maagklachten</dc:title>
  <dc:creator>Rhea Houtkruijer</dc:creator>
  <cp:lastModifiedBy>Rhea Houtkruijer</cp:lastModifiedBy>
  <cp:revision>6</cp:revision>
  <dcterms:created xsi:type="dcterms:W3CDTF">2019-03-12T16:51:24Z</dcterms:created>
  <dcterms:modified xsi:type="dcterms:W3CDTF">2019-03-18T13:55:24Z</dcterms:modified>
</cp:coreProperties>
</file>